
<file path=[Content_Types].xml><?xml version="1.0" encoding="utf-8"?>
<Types xmlns="http://schemas.openxmlformats.org/package/2006/content-types">
  <Default Extension="jfif" ContentType="image/jpeg"/>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20"/>
  </p:notesMasterIdLst>
  <p:handoutMasterIdLst>
    <p:handoutMasterId r:id="rId21"/>
  </p:handoutMasterIdLst>
  <p:sldIdLst>
    <p:sldId id="256" r:id="rId5"/>
    <p:sldId id="273" r:id="rId6"/>
    <p:sldId id="264" r:id="rId7"/>
    <p:sldId id="266" r:id="rId8"/>
    <p:sldId id="267" r:id="rId9"/>
    <p:sldId id="269" r:id="rId10"/>
    <p:sldId id="270" r:id="rId11"/>
    <p:sldId id="268" r:id="rId12"/>
    <p:sldId id="274" r:id="rId13"/>
    <p:sldId id="259" r:id="rId14"/>
    <p:sldId id="265" r:id="rId15"/>
    <p:sldId id="271" r:id="rId16"/>
    <p:sldId id="275" r:id="rId17"/>
    <p:sldId id="272" r:id="rId18"/>
    <p:sldId id="2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420"/>
    <a:srgbClr val="74B34C"/>
    <a:srgbClr val="4A8FCF"/>
    <a:srgbClr val="FFC518"/>
    <a:srgbClr val="959595"/>
    <a:srgbClr val="EB701E"/>
    <a:srgbClr val="C60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839" autoAdjust="0"/>
  </p:normalViewPr>
  <p:slideViewPr>
    <p:cSldViewPr snapToGrid="0">
      <p:cViewPr varScale="1">
        <p:scale>
          <a:sx n="50" d="100"/>
          <a:sy n="50" d="100"/>
        </p:scale>
        <p:origin x="1500" y="4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A6796-D8B3-4E53-83BC-7AA489A3875D}"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D307999A-7253-4A80-9229-7E75DEAE3E70}">
      <dgm:prSet custT="1"/>
      <dgm:spPr/>
      <dgm:t>
        <a:bodyPr/>
        <a:lstStyle/>
        <a:p>
          <a:r>
            <a:rPr lang="en-US" sz="2400" b="1" dirty="0">
              <a:solidFill>
                <a:srgbClr val="ED7420"/>
              </a:solidFill>
            </a:rPr>
            <a:t>Problem </a:t>
          </a:r>
        </a:p>
        <a:p>
          <a:r>
            <a:rPr lang="en-US" sz="2400" b="1" dirty="0">
              <a:solidFill>
                <a:srgbClr val="ED7420"/>
              </a:solidFill>
            </a:rPr>
            <a:t>Statement</a:t>
          </a:r>
        </a:p>
      </dgm:t>
    </dgm:pt>
    <dgm:pt modelId="{2B16654E-E430-4E57-B505-A6FA6F3B81BB}" type="parTrans" cxnId="{FEB44E50-76AE-48DC-98EF-379A0F1555DC}">
      <dgm:prSet/>
      <dgm:spPr/>
      <dgm:t>
        <a:bodyPr/>
        <a:lstStyle/>
        <a:p>
          <a:endParaRPr lang="en-US"/>
        </a:p>
      </dgm:t>
    </dgm:pt>
    <dgm:pt modelId="{98140D29-C60D-4111-96B0-CF8B585EAC38}" type="sibTrans" cxnId="{FEB44E50-76AE-48DC-98EF-379A0F1555DC}">
      <dgm:prSet/>
      <dgm:spPr/>
      <dgm:t>
        <a:bodyPr/>
        <a:lstStyle/>
        <a:p>
          <a:endParaRPr lang="en-US"/>
        </a:p>
      </dgm:t>
    </dgm:pt>
    <dgm:pt modelId="{B5BB6EDE-C7ED-4E1C-A9D0-50DC5D3319C1}">
      <dgm:prSet custT="1"/>
      <dgm:spPr/>
      <dgm:t>
        <a:bodyPr/>
        <a:lstStyle/>
        <a:p>
          <a:pPr marL="0" lvl="0" algn="ctr" defTabSz="1066800">
            <a:lnSpc>
              <a:spcPct val="90000"/>
            </a:lnSpc>
            <a:spcBef>
              <a:spcPct val="0"/>
            </a:spcBef>
            <a:spcAft>
              <a:spcPct val="35000"/>
            </a:spcAft>
            <a:buNone/>
          </a:pPr>
          <a:r>
            <a:rPr lang="en-US" sz="2400" b="1" kern="1200" dirty="0">
              <a:solidFill>
                <a:srgbClr val="ED7420"/>
              </a:solidFill>
              <a:latin typeface="Tw Cen MT" panose="020B0602020104020603"/>
              <a:ea typeface="+mn-ea"/>
              <a:cs typeface="+mn-cs"/>
            </a:rPr>
            <a:t>Dataset </a:t>
          </a:r>
        </a:p>
        <a:p>
          <a:pPr marL="0" lvl="0" algn="ctr" defTabSz="1066800">
            <a:lnSpc>
              <a:spcPct val="90000"/>
            </a:lnSpc>
            <a:spcBef>
              <a:spcPct val="0"/>
            </a:spcBef>
            <a:spcAft>
              <a:spcPct val="35000"/>
            </a:spcAft>
            <a:buNone/>
          </a:pPr>
          <a:r>
            <a:rPr lang="en-US" sz="2400" b="1" kern="1200" dirty="0">
              <a:solidFill>
                <a:srgbClr val="ED7420"/>
              </a:solidFill>
              <a:latin typeface="Tw Cen MT" panose="020B0602020104020603"/>
              <a:ea typeface="+mn-ea"/>
              <a:cs typeface="+mn-cs"/>
            </a:rPr>
            <a:t>Preview</a:t>
          </a:r>
        </a:p>
      </dgm:t>
    </dgm:pt>
    <dgm:pt modelId="{D1A25496-F5F8-49A6-9CBC-394F69D0E916}" type="parTrans" cxnId="{15376A1C-40D8-4670-A6AC-5896A2CF80E8}">
      <dgm:prSet/>
      <dgm:spPr/>
      <dgm:t>
        <a:bodyPr/>
        <a:lstStyle/>
        <a:p>
          <a:endParaRPr lang="en-US"/>
        </a:p>
      </dgm:t>
    </dgm:pt>
    <dgm:pt modelId="{F50BDBF2-DCA4-4D59-9B4D-1A3CD7754154}" type="sibTrans" cxnId="{15376A1C-40D8-4670-A6AC-5896A2CF80E8}">
      <dgm:prSet/>
      <dgm:spPr/>
      <dgm:t>
        <a:bodyPr/>
        <a:lstStyle/>
        <a:p>
          <a:endParaRPr lang="en-US"/>
        </a:p>
      </dgm:t>
    </dgm:pt>
    <dgm:pt modelId="{7550988B-6763-46F7-AC4C-D119F3BD9924}">
      <dgm:prSet custT="1"/>
      <dgm:spPr/>
      <dgm:t>
        <a:bodyPr/>
        <a:lstStyle/>
        <a:p>
          <a:pPr marL="0" lvl="0" algn="ctr" defTabSz="1066800">
            <a:lnSpc>
              <a:spcPct val="90000"/>
            </a:lnSpc>
            <a:spcBef>
              <a:spcPct val="0"/>
            </a:spcBef>
            <a:spcAft>
              <a:spcPct val="35000"/>
            </a:spcAft>
            <a:buNone/>
          </a:pPr>
          <a:r>
            <a:rPr lang="en-IN" sz="2400" b="1" kern="1200" dirty="0">
              <a:solidFill>
                <a:srgbClr val="ED7420"/>
              </a:solidFill>
              <a:latin typeface="Tw Cen MT" panose="020B0602020104020603"/>
              <a:ea typeface="+mn-ea"/>
              <a:cs typeface="+mn-cs"/>
            </a:rPr>
            <a:t>Exploratory </a:t>
          </a:r>
        </a:p>
        <a:p>
          <a:pPr marL="0" lvl="0" algn="ctr" defTabSz="1066800">
            <a:lnSpc>
              <a:spcPct val="90000"/>
            </a:lnSpc>
            <a:spcBef>
              <a:spcPct val="0"/>
            </a:spcBef>
            <a:spcAft>
              <a:spcPct val="35000"/>
            </a:spcAft>
            <a:buNone/>
          </a:pPr>
          <a:r>
            <a:rPr lang="en-IN" sz="2400" b="1" kern="1200" dirty="0">
              <a:solidFill>
                <a:srgbClr val="ED7420"/>
              </a:solidFill>
              <a:latin typeface="Tw Cen MT" panose="020B0602020104020603"/>
              <a:ea typeface="+mn-ea"/>
              <a:cs typeface="+mn-cs"/>
            </a:rPr>
            <a:t>Data Analysis</a:t>
          </a:r>
          <a:endParaRPr lang="en-US" sz="2400" b="1" kern="1200" dirty="0">
            <a:solidFill>
              <a:srgbClr val="ED7420"/>
            </a:solidFill>
            <a:latin typeface="Tw Cen MT" panose="020B0602020104020603"/>
            <a:ea typeface="+mn-ea"/>
            <a:cs typeface="+mn-cs"/>
          </a:endParaRPr>
        </a:p>
      </dgm:t>
    </dgm:pt>
    <dgm:pt modelId="{302975AD-EC9B-459B-9101-457EDB891601}" type="parTrans" cxnId="{E9959EA0-A9B5-4B87-97E4-48D8D4F45BC0}">
      <dgm:prSet/>
      <dgm:spPr/>
      <dgm:t>
        <a:bodyPr/>
        <a:lstStyle/>
        <a:p>
          <a:endParaRPr lang="en-US"/>
        </a:p>
      </dgm:t>
    </dgm:pt>
    <dgm:pt modelId="{F8668877-0B43-439B-854A-C9D64BFF8DB2}" type="sibTrans" cxnId="{E9959EA0-A9B5-4B87-97E4-48D8D4F45BC0}">
      <dgm:prSet/>
      <dgm:spPr/>
      <dgm:t>
        <a:bodyPr/>
        <a:lstStyle/>
        <a:p>
          <a:endParaRPr lang="en-US"/>
        </a:p>
      </dgm:t>
    </dgm:pt>
    <dgm:pt modelId="{3B435C7D-BD63-47BD-AC8E-DE76D0D13D5F}">
      <dgm:prSet custT="1"/>
      <dgm:spPr/>
      <dgm:t>
        <a:bodyPr/>
        <a:lstStyle/>
        <a:p>
          <a:r>
            <a:rPr lang="en-IN" sz="2400" b="1" kern="1200" dirty="0">
              <a:solidFill>
                <a:srgbClr val="ED7420"/>
              </a:solidFill>
              <a:latin typeface="Tw Cen MT" panose="020B0602020104020603"/>
              <a:ea typeface="+mn-ea"/>
              <a:cs typeface="+mn-cs"/>
            </a:rPr>
            <a:t>Modelling</a:t>
          </a:r>
          <a:r>
            <a:rPr lang="en-IN" sz="2000" kern="1200" dirty="0"/>
            <a:t> </a:t>
          </a:r>
          <a:r>
            <a:rPr lang="en-IN" sz="2400" b="1" kern="1200" dirty="0">
              <a:solidFill>
                <a:srgbClr val="ED7420"/>
              </a:solidFill>
              <a:latin typeface="Tw Cen MT" panose="020B0602020104020603"/>
              <a:ea typeface="+mn-ea"/>
              <a:cs typeface="+mn-cs"/>
            </a:rPr>
            <a:t>Approached Used</a:t>
          </a:r>
          <a:endParaRPr lang="en-US" sz="2400" b="1" kern="1200" dirty="0">
            <a:solidFill>
              <a:srgbClr val="ED7420"/>
            </a:solidFill>
            <a:latin typeface="Tw Cen MT" panose="020B0602020104020603"/>
            <a:ea typeface="+mn-ea"/>
            <a:cs typeface="+mn-cs"/>
          </a:endParaRPr>
        </a:p>
      </dgm:t>
    </dgm:pt>
    <dgm:pt modelId="{5AAB1C4F-0BCF-4AE0-BDE5-3439F31DDC85}" type="parTrans" cxnId="{CF478697-D80B-45D2-9858-B83A00888D73}">
      <dgm:prSet/>
      <dgm:spPr/>
      <dgm:t>
        <a:bodyPr/>
        <a:lstStyle/>
        <a:p>
          <a:endParaRPr lang="en-US"/>
        </a:p>
      </dgm:t>
    </dgm:pt>
    <dgm:pt modelId="{09AB6B25-36BC-408C-A752-5AB242D3EF2C}" type="sibTrans" cxnId="{CF478697-D80B-45D2-9858-B83A00888D73}">
      <dgm:prSet/>
      <dgm:spPr/>
      <dgm:t>
        <a:bodyPr/>
        <a:lstStyle/>
        <a:p>
          <a:endParaRPr lang="en-US"/>
        </a:p>
      </dgm:t>
    </dgm:pt>
    <dgm:pt modelId="{EE8193C9-A453-460C-8875-4D85B04F45B3}">
      <dgm:prSet custT="1"/>
      <dgm:spPr/>
      <dgm:t>
        <a:bodyPr/>
        <a:lstStyle/>
        <a:p>
          <a:r>
            <a:rPr lang="en-IN" sz="2400" b="1" kern="1200" dirty="0">
              <a:solidFill>
                <a:srgbClr val="ED7420"/>
              </a:solidFill>
              <a:latin typeface="Tw Cen MT" panose="020B0602020104020603"/>
              <a:ea typeface="+mn-ea"/>
              <a:cs typeface="+mn-cs"/>
            </a:rPr>
            <a:t>Best</a:t>
          </a:r>
          <a:r>
            <a:rPr lang="en-IN" sz="2000" kern="1200" dirty="0"/>
            <a:t> </a:t>
          </a:r>
          <a:r>
            <a:rPr lang="en-IN" sz="2400" b="1" kern="1200" dirty="0">
              <a:solidFill>
                <a:srgbClr val="ED7420"/>
              </a:solidFill>
              <a:latin typeface="Tw Cen MT" panose="020B0602020104020603"/>
              <a:ea typeface="+mn-ea"/>
              <a:cs typeface="+mn-cs"/>
            </a:rPr>
            <a:t>Optimal</a:t>
          </a:r>
          <a:r>
            <a:rPr lang="en-IN" sz="2000" kern="1200" dirty="0"/>
            <a:t> </a:t>
          </a:r>
          <a:r>
            <a:rPr lang="en-IN" sz="2400" b="1" kern="1200" dirty="0">
              <a:solidFill>
                <a:srgbClr val="ED7420"/>
              </a:solidFill>
              <a:latin typeface="Tw Cen MT" panose="020B0602020104020603"/>
              <a:ea typeface="+mn-ea"/>
              <a:cs typeface="+mn-cs"/>
            </a:rPr>
            <a:t>Model</a:t>
          </a:r>
          <a:endParaRPr lang="en-US" sz="2400" b="1" kern="1200" dirty="0">
            <a:solidFill>
              <a:srgbClr val="ED7420"/>
            </a:solidFill>
            <a:latin typeface="Tw Cen MT" panose="020B0602020104020603"/>
            <a:ea typeface="+mn-ea"/>
            <a:cs typeface="+mn-cs"/>
          </a:endParaRPr>
        </a:p>
      </dgm:t>
    </dgm:pt>
    <dgm:pt modelId="{8802DED2-4830-489F-9D65-DAFC45A01129}" type="parTrans" cxnId="{ECF0AE8F-1BDD-40AB-B742-26C179C4779D}">
      <dgm:prSet/>
      <dgm:spPr/>
      <dgm:t>
        <a:bodyPr/>
        <a:lstStyle/>
        <a:p>
          <a:endParaRPr lang="en-US"/>
        </a:p>
      </dgm:t>
    </dgm:pt>
    <dgm:pt modelId="{C0093263-D60F-4DED-84B5-000EB39318C7}" type="sibTrans" cxnId="{ECF0AE8F-1BDD-40AB-B742-26C179C4779D}">
      <dgm:prSet/>
      <dgm:spPr/>
      <dgm:t>
        <a:bodyPr/>
        <a:lstStyle/>
        <a:p>
          <a:endParaRPr lang="en-US"/>
        </a:p>
      </dgm:t>
    </dgm:pt>
    <dgm:pt modelId="{11689959-B436-411F-BB2D-B4A5E6341294}">
      <dgm:prSet custT="1"/>
      <dgm:spPr/>
      <dgm:t>
        <a:bodyPr/>
        <a:lstStyle/>
        <a:p>
          <a:r>
            <a:rPr lang="en-IN" sz="2400" b="1" kern="1200" dirty="0">
              <a:solidFill>
                <a:srgbClr val="ED7420"/>
              </a:solidFill>
              <a:latin typeface="Tw Cen MT" panose="020B0602020104020603"/>
              <a:ea typeface="+mn-ea"/>
              <a:cs typeface="+mn-cs"/>
            </a:rPr>
            <a:t>Performance</a:t>
          </a:r>
          <a:r>
            <a:rPr lang="en-IN" sz="2000" kern="1200" dirty="0"/>
            <a:t> </a:t>
          </a:r>
          <a:r>
            <a:rPr lang="en-IN" sz="2400" b="1" kern="1200" dirty="0">
              <a:solidFill>
                <a:srgbClr val="ED7420"/>
              </a:solidFill>
              <a:latin typeface="Tw Cen MT" panose="020B0602020104020603"/>
              <a:ea typeface="+mn-ea"/>
              <a:cs typeface="+mn-cs"/>
            </a:rPr>
            <a:t>Metrices</a:t>
          </a:r>
          <a:endParaRPr lang="en-US" sz="2400" b="1" kern="1200" dirty="0">
            <a:solidFill>
              <a:srgbClr val="ED7420"/>
            </a:solidFill>
            <a:latin typeface="Tw Cen MT" panose="020B0602020104020603"/>
            <a:ea typeface="+mn-ea"/>
            <a:cs typeface="+mn-cs"/>
          </a:endParaRPr>
        </a:p>
      </dgm:t>
    </dgm:pt>
    <dgm:pt modelId="{256A53A3-ED4F-4F06-90DB-17F3E228A9F4}" type="parTrans" cxnId="{C938FC6D-B779-4830-A73A-F54B15ABAFEB}">
      <dgm:prSet/>
      <dgm:spPr/>
      <dgm:t>
        <a:bodyPr/>
        <a:lstStyle/>
        <a:p>
          <a:endParaRPr lang="en-US"/>
        </a:p>
      </dgm:t>
    </dgm:pt>
    <dgm:pt modelId="{CFF45CF6-F8C7-4828-9294-BDFFE7AAD478}" type="sibTrans" cxnId="{C938FC6D-B779-4830-A73A-F54B15ABAFEB}">
      <dgm:prSet/>
      <dgm:spPr/>
      <dgm:t>
        <a:bodyPr/>
        <a:lstStyle/>
        <a:p>
          <a:endParaRPr lang="en-US"/>
        </a:p>
      </dgm:t>
    </dgm:pt>
    <dgm:pt modelId="{6BEC360C-E5C5-4BDD-A824-CCDC9F545DAB}">
      <dgm:prSet custT="1"/>
      <dgm:spPr/>
      <dgm:t>
        <a:bodyPr/>
        <a:lstStyle/>
        <a:p>
          <a:r>
            <a:rPr lang="en-IN" sz="2400" b="1" kern="1200" dirty="0">
              <a:solidFill>
                <a:srgbClr val="ED7420"/>
              </a:solidFill>
              <a:latin typeface="Tw Cen MT" panose="020B0602020104020603"/>
              <a:ea typeface="+mn-ea"/>
              <a:cs typeface="+mn-cs"/>
            </a:rPr>
            <a:t>Model</a:t>
          </a:r>
          <a:r>
            <a:rPr lang="en-IN" sz="2000" kern="1200" dirty="0"/>
            <a:t> </a:t>
          </a:r>
          <a:r>
            <a:rPr lang="en-IN" sz="2400" b="1" kern="1200" dirty="0">
              <a:solidFill>
                <a:srgbClr val="ED7420"/>
              </a:solidFill>
              <a:latin typeface="Tw Cen MT" panose="020B0602020104020603"/>
              <a:ea typeface="+mn-ea"/>
              <a:cs typeface="+mn-cs"/>
            </a:rPr>
            <a:t>Comparison</a:t>
          </a:r>
          <a:endParaRPr lang="en-US" sz="2400" b="1" kern="1200" dirty="0">
            <a:solidFill>
              <a:srgbClr val="ED7420"/>
            </a:solidFill>
            <a:latin typeface="Tw Cen MT" panose="020B0602020104020603"/>
            <a:ea typeface="+mn-ea"/>
            <a:cs typeface="+mn-cs"/>
          </a:endParaRPr>
        </a:p>
      </dgm:t>
    </dgm:pt>
    <dgm:pt modelId="{4B8611B6-C1CB-4564-9189-6B7AE724991F}" type="parTrans" cxnId="{16BAE8B5-8F96-47F7-A07B-23EA804CA8D9}">
      <dgm:prSet/>
      <dgm:spPr/>
      <dgm:t>
        <a:bodyPr/>
        <a:lstStyle/>
        <a:p>
          <a:endParaRPr lang="en-US"/>
        </a:p>
      </dgm:t>
    </dgm:pt>
    <dgm:pt modelId="{0F8D48F6-6B10-4977-BBFE-2CE4248D29A5}" type="sibTrans" cxnId="{16BAE8B5-8F96-47F7-A07B-23EA804CA8D9}">
      <dgm:prSet/>
      <dgm:spPr/>
      <dgm:t>
        <a:bodyPr/>
        <a:lstStyle/>
        <a:p>
          <a:endParaRPr lang="en-US"/>
        </a:p>
      </dgm:t>
    </dgm:pt>
    <dgm:pt modelId="{FED997DD-0B4C-4AEB-97D3-97482C392096}">
      <dgm:prSet custT="1"/>
      <dgm:spPr/>
      <dgm:t>
        <a:bodyPr/>
        <a:lstStyle/>
        <a:p>
          <a:r>
            <a:rPr lang="en-IN" sz="2400" b="1" kern="1200" dirty="0">
              <a:solidFill>
                <a:srgbClr val="ED7420"/>
              </a:solidFill>
              <a:latin typeface="Tw Cen MT" panose="020B0602020104020603"/>
              <a:ea typeface="+mn-ea"/>
              <a:cs typeface="+mn-cs"/>
            </a:rPr>
            <a:t>Business</a:t>
          </a:r>
          <a:r>
            <a:rPr lang="en-IN" sz="2000" kern="1200" dirty="0"/>
            <a:t> </a:t>
          </a:r>
          <a:r>
            <a:rPr lang="en-IN" sz="2400" b="1" kern="1200" dirty="0">
              <a:solidFill>
                <a:srgbClr val="ED7420"/>
              </a:solidFill>
              <a:latin typeface="Tw Cen MT" panose="020B0602020104020603"/>
              <a:ea typeface="+mn-ea"/>
              <a:cs typeface="+mn-cs"/>
            </a:rPr>
            <a:t>Insights</a:t>
          </a:r>
          <a:r>
            <a:rPr lang="en-IN" sz="2000" kern="1200" dirty="0"/>
            <a:t> </a:t>
          </a:r>
          <a:r>
            <a:rPr lang="en-IN" sz="2400" b="1" kern="1200" dirty="0">
              <a:solidFill>
                <a:srgbClr val="ED7420"/>
              </a:solidFill>
              <a:latin typeface="Tw Cen MT" panose="020B0602020104020603"/>
              <a:ea typeface="+mn-ea"/>
              <a:cs typeface="+mn-cs"/>
            </a:rPr>
            <a:t>&amp;</a:t>
          </a:r>
          <a:r>
            <a:rPr lang="en-IN" sz="2000" kern="1200" dirty="0"/>
            <a:t> </a:t>
          </a:r>
          <a:r>
            <a:rPr lang="en-IN" sz="2400" b="1" kern="1200" dirty="0">
              <a:solidFill>
                <a:srgbClr val="ED7420"/>
              </a:solidFill>
              <a:latin typeface="Tw Cen MT" panose="020B0602020104020603"/>
              <a:ea typeface="+mn-ea"/>
              <a:cs typeface="+mn-cs"/>
            </a:rPr>
            <a:t>Recommendations</a:t>
          </a:r>
          <a:endParaRPr lang="en-US" sz="2400" b="1" kern="1200" dirty="0">
            <a:solidFill>
              <a:srgbClr val="ED7420"/>
            </a:solidFill>
            <a:latin typeface="Tw Cen MT" panose="020B0602020104020603"/>
            <a:ea typeface="+mn-ea"/>
            <a:cs typeface="+mn-cs"/>
          </a:endParaRPr>
        </a:p>
      </dgm:t>
    </dgm:pt>
    <dgm:pt modelId="{C9EE5FEF-DE58-4059-A9B3-E6217EF95625}" type="parTrans" cxnId="{0139FC06-7A5C-4D04-BA75-493CFB53934E}">
      <dgm:prSet/>
      <dgm:spPr/>
      <dgm:t>
        <a:bodyPr/>
        <a:lstStyle/>
        <a:p>
          <a:endParaRPr lang="en-US"/>
        </a:p>
      </dgm:t>
    </dgm:pt>
    <dgm:pt modelId="{0C899D48-1DC5-4911-878D-41AE31384824}" type="sibTrans" cxnId="{0139FC06-7A5C-4D04-BA75-493CFB53934E}">
      <dgm:prSet/>
      <dgm:spPr/>
      <dgm:t>
        <a:bodyPr/>
        <a:lstStyle/>
        <a:p>
          <a:endParaRPr lang="en-US"/>
        </a:p>
      </dgm:t>
    </dgm:pt>
    <dgm:pt modelId="{3C5BF1B5-737E-4105-9635-0DAF2EADB416}" type="pres">
      <dgm:prSet presAssocID="{531A6796-D8B3-4E53-83BC-7AA489A3875D}" presName="diagram" presStyleCnt="0">
        <dgm:presLayoutVars>
          <dgm:dir/>
          <dgm:resizeHandles val="exact"/>
        </dgm:presLayoutVars>
      </dgm:prSet>
      <dgm:spPr/>
    </dgm:pt>
    <dgm:pt modelId="{DC384DC9-3CBD-4982-8E93-68F59693E585}" type="pres">
      <dgm:prSet presAssocID="{D307999A-7253-4A80-9229-7E75DEAE3E70}" presName="node" presStyleLbl="node1" presStyleIdx="0" presStyleCnt="8">
        <dgm:presLayoutVars>
          <dgm:bulletEnabled val="1"/>
        </dgm:presLayoutVars>
      </dgm:prSet>
      <dgm:spPr/>
    </dgm:pt>
    <dgm:pt modelId="{075F40C3-ADD2-4874-BDD3-74EA48AD8309}" type="pres">
      <dgm:prSet presAssocID="{98140D29-C60D-4111-96B0-CF8B585EAC38}" presName="sibTrans" presStyleCnt="0"/>
      <dgm:spPr/>
    </dgm:pt>
    <dgm:pt modelId="{F0070E02-7A59-4DEC-9844-C0AC60437E3F}" type="pres">
      <dgm:prSet presAssocID="{B5BB6EDE-C7ED-4E1C-A9D0-50DC5D3319C1}" presName="node" presStyleLbl="node1" presStyleIdx="1" presStyleCnt="8" custLinFactNeighborX="641" custLinFactNeighborY="-2930">
        <dgm:presLayoutVars>
          <dgm:bulletEnabled val="1"/>
        </dgm:presLayoutVars>
      </dgm:prSet>
      <dgm:spPr/>
    </dgm:pt>
    <dgm:pt modelId="{5BD86440-8E11-4CFA-B4E4-EF71D976E425}" type="pres">
      <dgm:prSet presAssocID="{F50BDBF2-DCA4-4D59-9B4D-1A3CD7754154}" presName="sibTrans" presStyleCnt="0"/>
      <dgm:spPr/>
    </dgm:pt>
    <dgm:pt modelId="{891AAC59-AA81-4493-A4B2-60277EC26D1A}" type="pres">
      <dgm:prSet presAssocID="{7550988B-6763-46F7-AC4C-D119F3BD9924}" presName="node" presStyleLbl="node1" presStyleIdx="2" presStyleCnt="8">
        <dgm:presLayoutVars>
          <dgm:bulletEnabled val="1"/>
        </dgm:presLayoutVars>
      </dgm:prSet>
      <dgm:spPr/>
    </dgm:pt>
    <dgm:pt modelId="{5F13B28B-B238-442E-846C-26FB196D5E7D}" type="pres">
      <dgm:prSet presAssocID="{F8668877-0B43-439B-854A-C9D64BFF8DB2}" presName="sibTrans" presStyleCnt="0"/>
      <dgm:spPr/>
    </dgm:pt>
    <dgm:pt modelId="{7F697251-A747-420D-A0C0-9AE8EA03A912}" type="pres">
      <dgm:prSet presAssocID="{3B435C7D-BD63-47BD-AC8E-DE76D0D13D5F}" presName="node" presStyleLbl="node1" presStyleIdx="3" presStyleCnt="8">
        <dgm:presLayoutVars>
          <dgm:bulletEnabled val="1"/>
        </dgm:presLayoutVars>
      </dgm:prSet>
      <dgm:spPr/>
    </dgm:pt>
    <dgm:pt modelId="{741A360C-43AC-401E-83DF-AF68D9662550}" type="pres">
      <dgm:prSet presAssocID="{09AB6B25-36BC-408C-A752-5AB242D3EF2C}" presName="sibTrans" presStyleCnt="0"/>
      <dgm:spPr/>
    </dgm:pt>
    <dgm:pt modelId="{EAD2C7F2-AC39-49CB-A919-78172264B1E9}" type="pres">
      <dgm:prSet presAssocID="{EE8193C9-A453-460C-8875-4D85B04F45B3}" presName="node" presStyleLbl="node1" presStyleIdx="4" presStyleCnt="8" custLinFactX="10641" custLinFactNeighborX="100000" custLinFactNeighborY="-5583">
        <dgm:presLayoutVars>
          <dgm:bulletEnabled val="1"/>
        </dgm:presLayoutVars>
      </dgm:prSet>
      <dgm:spPr/>
    </dgm:pt>
    <dgm:pt modelId="{2BDAC33C-33CD-4802-9542-2E385BFB49B9}" type="pres">
      <dgm:prSet presAssocID="{C0093263-D60F-4DED-84B5-000EB39318C7}" presName="sibTrans" presStyleCnt="0"/>
      <dgm:spPr/>
    </dgm:pt>
    <dgm:pt modelId="{508F0943-6547-4D94-9F20-60A2B32DD7AE}" type="pres">
      <dgm:prSet presAssocID="{11689959-B436-411F-BB2D-B4A5E6341294}" presName="node" presStyleLbl="node1" presStyleIdx="5" presStyleCnt="8" custLinFactX="-8463" custLinFactY="23158" custLinFactNeighborX="-100000" custLinFactNeighborY="100000">
        <dgm:presLayoutVars>
          <dgm:bulletEnabled val="1"/>
        </dgm:presLayoutVars>
      </dgm:prSet>
      <dgm:spPr/>
    </dgm:pt>
    <dgm:pt modelId="{4BEAF78F-01E1-4C60-90EB-BDB7E1FCB1F2}" type="pres">
      <dgm:prSet presAssocID="{CFF45CF6-F8C7-4828-9294-BDFFE7AAD478}" presName="sibTrans" presStyleCnt="0"/>
      <dgm:spPr/>
    </dgm:pt>
    <dgm:pt modelId="{8B98F062-68DA-4984-ADC9-D8FF9026A7E5}" type="pres">
      <dgm:prSet presAssocID="{6BEC360C-E5C5-4BDD-A824-CCDC9F545DAB}" presName="node" presStyleLbl="node1" presStyleIdx="6" presStyleCnt="8" custLinFactY="-17592" custLinFactNeighborX="-3819" custLinFactNeighborY="-100000">
        <dgm:presLayoutVars>
          <dgm:bulletEnabled val="1"/>
        </dgm:presLayoutVars>
      </dgm:prSet>
      <dgm:spPr/>
    </dgm:pt>
    <dgm:pt modelId="{11CF96EB-1FB8-43AA-938B-0A264AE3E423}" type="pres">
      <dgm:prSet presAssocID="{0F8D48F6-6B10-4977-BBFE-2CE4248D29A5}" presName="sibTrans" presStyleCnt="0"/>
      <dgm:spPr/>
    </dgm:pt>
    <dgm:pt modelId="{6D09D99D-3466-43BC-8DE1-A13823BD02A6}" type="pres">
      <dgm:prSet presAssocID="{FED997DD-0B4C-4AEB-97D3-97482C392096}" presName="node" presStyleLbl="node1" presStyleIdx="7" presStyleCnt="8">
        <dgm:presLayoutVars>
          <dgm:bulletEnabled val="1"/>
        </dgm:presLayoutVars>
      </dgm:prSet>
      <dgm:spPr/>
    </dgm:pt>
  </dgm:ptLst>
  <dgm:cxnLst>
    <dgm:cxn modelId="{0139FC06-7A5C-4D04-BA75-493CFB53934E}" srcId="{531A6796-D8B3-4E53-83BC-7AA489A3875D}" destId="{FED997DD-0B4C-4AEB-97D3-97482C392096}" srcOrd="7" destOrd="0" parTransId="{C9EE5FEF-DE58-4059-A9B3-E6217EF95625}" sibTransId="{0C899D48-1DC5-4911-878D-41AE31384824}"/>
    <dgm:cxn modelId="{15376A1C-40D8-4670-A6AC-5896A2CF80E8}" srcId="{531A6796-D8B3-4E53-83BC-7AA489A3875D}" destId="{B5BB6EDE-C7ED-4E1C-A9D0-50DC5D3319C1}" srcOrd="1" destOrd="0" parTransId="{D1A25496-F5F8-49A6-9CBC-394F69D0E916}" sibTransId="{F50BDBF2-DCA4-4D59-9B4D-1A3CD7754154}"/>
    <dgm:cxn modelId="{CFF2023E-5CBC-4F2A-A32D-B6801EB9193D}" type="presOf" srcId="{B5BB6EDE-C7ED-4E1C-A9D0-50DC5D3319C1}" destId="{F0070E02-7A59-4DEC-9844-C0AC60437E3F}" srcOrd="0" destOrd="0" presId="urn:microsoft.com/office/officeart/2005/8/layout/default"/>
    <dgm:cxn modelId="{8AD8456B-3EBF-4C9C-8B1F-1DB397967B87}" type="presOf" srcId="{7550988B-6763-46F7-AC4C-D119F3BD9924}" destId="{891AAC59-AA81-4493-A4B2-60277EC26D1A}" srcOrd="0" destOrd="0" presId="urn:microsoft.com/office/officeart/2005/8/layout/default"/>
    <dgm:cxn modelId="{C938FC6D-B779-4830-A73A-F54B15ABAFEB}" srcId="{531A6796-D8B3-4E53-83BC-7AA489A3875D}" destId="{11689959-B436-411F-BB2D-B4A5E6341294}" srcOrd="5" destOrd="0" parTransId="{256A53A3-ED4F-4F06-90DB-17F3E228A9F4}" sibTransId="{CFF45CF6-F8C7-4828-9294-BDFFE7AAD478}"/>
    <dgm:cxn modelId="{BB631F70-3933-4F04-B77E-FC569195FD49}" type="presOf" srcId="{D307999A-7253-4A80-9229-7E75DEAE3E70}" destId="{DC384DC9-3CBD-4982-8E93-68F59693E585}" srcOrd="0" destOrd="0" presId="urn:microsoft.com/office/officeart/2005/8/layout/default"/>
    <dgm:cxn modelId="{FEB44E50-76AE-48DC-98EF-379A0F1555DC}" srcId="{531A6796-D8B3-4E53-83BC-7AA489A3875D}" destId="{D307999A-7253-4A80-9229-7E75DEAE3E70}" srcOrd="0" destOrd="0" parTransId="{2B16654E-E430-4E57-B505-A6FA6F3B81BB}" sibTransId="{98140D29-C60D-4111-96B0-CF8B585EAC38}"/>
    <dgm:cxn modelId="{7484A750-55E7-454E-9A3D-C1C1F79BFBC2}" type="presOf" srcId="{FED997DD-0B4C-4AEB-97D3-97482C392096}" destId="{6D09D99D-3466-43BC-8DE1-A13823BD02A6}" srcOrd="0" destOrd="0" presId="urn:microsoft.com/office/officeart/2005/8/layout/default"/>
    <dgm:cxn modelId="{68D3A95A-B7F5-4D29-B424-244351895D44}" type="presOf" srcId="{11689959-B436-411F-BB2D-B4A5E6341294}" destId="{508F0943-6547-4D94-9F20-60A2B32DD7AE}" srcOrd="0" destOrd="0" presId="urn:microsoft.com/office/officeart/2005/8/layout/default"/>
    <dgm:cxn modelId="{ECF0AE8F-1BDD-40AB-B742-26C179C4779D}" srcId="{531A6796-D8B3-4E53-83BC-7AA489A3875D}" destId="{EE8193C9-A453-460C-8875-4D85B04F45B3}" srcOrd="4" destOrd="0" parTransId="{8802DED2-4830-489F-9D65-DAFC45A01129}" sibTransId="{C0093263-D60F-4DED-84B5-000EB39318C7}"/>
    <dgm:cxn modelId="{CF478697-D80B-45D2-9858-B83A00888D73}" srcId="{531A6796-D8B3-4E53-83BC-7AA489A3875D}" destId="{3B435C7D-BD63-47BD-AC8E-DE76D0D13D5F}" srcOrd="3" destOrd="0" parTransId="{5AAB1C4F-0BCF-4AE0-BDE5-3439F31DDC85}" sibTransId="{09AB6B25-36BC-408C-A752-5AB242D3EF2C}"/>
    <dgm:cxn modelId="{EE4E7698-0A2B-49E6-93A0-BB8A7712034E}" type="presOf" srcId="{531A6796-D8B3-4E53-83BC-7AA489A3875D}" destId="{3C5BF1B5-737E-4105-9635-0DAF2EADB416}" srcOrd="0" destOrd="0" presId="urn:microsoft.com/office/officeart/2005/8/layout/default"/>
    <dgm:cxn modelId="{5A901C99-271B-43D9-8FAA-919F7A5E4E43}" type="presOf" srcId="{3B435C7D-BD63-47BD-AC8E-DE76D0D13D5F}" destId="{7F697251-A747-420D-A0C0-9AE8EA03A912}" srcOrd="0" destOrd="0" presId="urn:microsoft.com/office/officeart/2005/8/layout/default"/>
    <dgm:cxn modelId="{E9959EA0-A9B5-4B87-97E4-48D8D4F45BC0}" srcId="{531A6796-D8B3-4E53-83BC-7AA489A3875D}" destId="{7550988B-6763-46F7-AC4C-D119F3BD9924}" srcOrd="2" destOrd="0" parTransId="{302975AD-EC9B-459B-9101-457EDB891601}" sibTransId="{F8668877-0B43-439B-854A-C9D64BFF8DB2}"/>
    <dgm:cxn modelId="{16BAE8B5-8F96-47F7-A07B-23EA804CA8D9}" srcId="{531A6796-D8B3-4E53-83BC-7AA489A3875D}" destId="{6BEC360C-E5C5-4BDD-A824-CCDC9F545DAB}" srcOrd="6" destOrd="0" parTransId="{4B8611B6-C1CB-4564-9189-6B7AE724991F}" sibTransId="{0F8D48F6-6B10-4977-BBFE-2CE4248D29A5}"/>
    <dgm:cxn modelId="{30267ACC-D7FE-4C71-BB27-454C46525721}" type="presOf" srcId="{EE8193C9-A453-460C-8875-4D85B04F45B3}" destId="{EAD2C7F2-AC39-49CB-A919-78172264B1E9}" srcOrd="0" destOrd="0" presId="urn:microsoft.com/office/officeart/2005/8/layout/default"/>
    <dgm:cxn modelId="{BD53B9D5-5877-479E-9144-5378C27179B4}" type="presOf" srcId="{6BEC360C-E5C5-4BDD-A824-CCDC9F545DAB}" destId="{8B98F062-68DA-4984-ADC9-D8FF9026A7E5}" srcOrd="0" destOrd="0" presId="urn:microsoft.com/office/officeart/2005/8/layout/default"/>
    <dgm:cxn modelId="{7E08B9E6-7C27-4190-AEFC-DED236F8B0EA}" type="presParOf" srcId="{3C5BF1B5-737E-4105-9635-0DAF2EADB416}" destId="{DC384DC9-3CBD-4982-8E93-68F59693E585}" srcOrd="0" destOrd="0" presId="urn:microsoft.com/office/officeart/2005/8/layout/default"/>
    <dgm:cxn modelId="{0E2B4DAB-407A-4272-9BFE-95F313C89019}" type="presParOf" srcId="{3C5BF1B5-737E-4105-9635-0DAF2EADB416}" destId="{075F40C3-ADD2-4874-BDD3-74EA48AD8309}" srcOrd="1" destOrd="0" presId="urn:microsoft.com/office/officeart/2005/8/layout/default"/>
    <dgm:cxn modelId="{479CB009-EB26-4167-97B5-EA706DA03A6E}" type="presParOf" srcId="{3C5BF1B5-737E-4105-9635-0DAF2EADB416}" destId="{F0070E02-7A59-4DEC-9844-C0AC60437E3F}" srcOrd="2" destOrd="0" presId="urn:microsoft.com/office/officeart/2005/8/layout/default"/>
    <dgm:cxn modelId="{878DAB9F-A228-4608-9F19-465936418399}" type="presParOf" srcId="{3C5BF1B5-737E-4105-9635-0DAF2EADB416}" destId="{5BD86440-8E11-4CFA-B4E4-EF71D976E425}" srcOrd="3" destOrd="0" presId="urn:microsoft.com/office/officeart/2005/8/layout/default"/>
    <dgm:cxn modelId="{24818DF6-2EF1-4F9C-B038-50F231B9235B}" type="presParOf" srcId="{3C5BF1B5-737E-4105-9635-0DAF2EADB416}" destId="{891AAC59-AA81-4493-A4B2-60277EC26D1A}" srcOrd="4" destOrd="0" presId="urn:microsoft.com/office/officeart/2005/8/layout/default"/>
    <dgm:cxn modelId="{F9C886DE-3B8E-41A3-88FF-9063FE47D599}" type="presParOf" srcId="{3C5BF1B5-737E-4105-9635-0DAF2EADB416}" destId="{5F13B28B-B238-442E-846C-26FB196D5E7D}" srcOrd="5" destOrd="0" presId="urn:microsoft.com/office/officeart/2005/8/layout/default"/>
    <dgm:cxn modelId="{E9C1BA14-4D45-4F0A-A741-D77613A5A91B}" type="presParOf" srcId="{3C5BF1B5-737E-4105-9635-0DAF2EADB416}" destId="{7F697251-A747-420D-A0C0-9AE8EA03A912}" srcOrd="6" destOrd="0" presId="urn:microsoft.com/office/officeart/2005/8/layout/default"/>
    <dgm:cxn modelId="{73796F9E-436A-448D-86BA-449103E646A0}" type="presParOf" srcId="{3C5BF1B5-737E-4105-9635-0DAF2EADB416}" destId="{741A360C-43AC-401E-83DF-AF68D9662550}" srcOrd="7" destOrd="0" presId="urn:microsoft.com/office/officeart/2005/8/layout/default"/>
    <dgm:cxn modelId="{FAA7637F-6019-4FF0-B543-220941864A49}" type="presParOf" srcId="{3C5BF1B5-737E-4105-9635-0DAF2EADB416}" destId="{EAD2C7F2-AC39-49CB-A919-78172264B1E9}" srcOrd="8" destOrd="0" presId="urn:microsoft.com/office/officeart/2005/8/layout/default"/>
    <dgm:cxn modelId="{2E8D696D-ABC7-4234-A38A-2771AFEA0E0A}" type="presParOf" srcId="{3C5BF1B5-737E-4105-9635-0DAF2EADB416}" destId="{2BDAC33C-33CD-4802-9542-2E385BFB49B9}" srcOrd="9" destOrd="0" presId="urn:microsoft.com/office/officeart/2005/8/layout/default"/>
    <dgm:cxn modelId="{7EDB0243-6523-42E5-A959-098D42856C6D}" type="presParOf" srcId="{3C5BF1B5-737E-4105-9635-0DAF2EADB416}" destId="{508F0943-6547-4D94-9F20-60A2B32DD7AE}" srcOrd="10" destOrd="0" presId="urn:microsoft.com/office/officeart/2005/8/layout/default"/>
    <dgm:cxn modelId="{280C658C-7A4B-48BC-8263-B95000E4CB92}" type="presParOf" srcId="{3C5BF1B5-737E-4105-9635-0DAF2EADB416}" destId="{4BEAF78F-01E1-4C60-90EB-BDB7E1FCB1F2}" srcOrd="11" destOrd="0" presId="urn:microsoft.com/office/officeart/2005/8/layout/default"/>
    <dgm:cxn modelId="{544338A5-7E61-4928-8A00-C5918E9F0AE2}" type="presParOf" srcId="{3C5BF1B5-737E-4105-9635-0DAF2EADB416}" destId="{8B98F062-68DA-4984-ADC9-D8FF9026A7E5}" srcOrd="12" destOrd="0" presId="urn:microsoft.com/office/officeart/2005/8/layout/default"/>
    <dgm:cxn modelId="{143F4445-F23A-4AA0-83E7-0490B80DD346}" type="presParOf" srcId="{3C5BF1B5-737E-4105-9635-0DAF2EADB416}" destId="{11CF96EB-1FB8-43AA-938B-0A264AE3E423}" srcOrd="13" destOrd="0" presId="urn:microsoft.com/office/officeart/2005/8/layout/default"/>
    <dgm:cxn modelId="{62E62039-9CAA-4F8C-8B3B-31EE36138DA2}" type="presParOf" srcId="{3C5BF1B5-737E-4105-9635-0DAF2EADB416}" destId="{6D09D99D-3466-43BC-8DE1-A13823BD02A6}" srcOrd="14"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1F6FFB-C363-4099-A3FF-3C6C88D2A2BB}" type="doc">
      <dgm:prSet loTypeId="urn:microsoft.com/office/officeart/2005/8/layout/process2" loCatId="process" qsTypeId="urn:microsoft.com/office/officeart/2005/8/quickstyle/3d1" qsCatId="3D" csTypeId="urn:microsoft.com/office/officeart/2005/8/colors/colorful1" csCatId="colorful" phldr="1"/>
      <dgm:spPr/>
    </dgm:pt>
    <dgm:pt modelId="{1B2FC1E7-61A4-4EB7-BB96-EECBFC28737C}">
      <dgm:prSet phldrT="[Text]"/>
      <dgm:spPr>
        <a:solidFill>
          <a:srgbClr val="EB701E"/>
        </a:solidFill>
      </dgm:spPr>
      <dgm:t>
        <a:bodyPr/>
        <a:lstStyle/>
        <a:p>
          <a:r>
            <a:rPr lang="en-US" dirty="0"/>
            <a:t>Data Cleaning</a:t>
          </a:r>
          <a:endParaRPr lang="en-IN" dirty="0"/>
        </a:p>
      </dgm:t>
    </dgm:pt>
    <dgm:pt modelId="{8C37938A-1FE1-4F42-8AF9-629AAF01EDAA}" type="parTrans" cxnId="{0412B348-7585-4981-B32C-1EEC32F44B82}">
      <dgm:prSet/>
      <dgm:spPr/>
      <dgm:t>
        <a:bodyPr/>
        <a:lstStyle/>
        <a:p>
          <a:endParaRPr lang="en-IN"/>
        </a:p>
      </dgm:t>
    </dgm:pt>
    <dgm:pt modelId="{ACEEBE57-ECA2-4A22-B8B8-C1EC00225820}" type="sibTrans" cxnId="{0412B348-7585-4981-B32C-1EEC32F44B82}">
      <dgm:prSet/>
      <dgm:spPr/>
      <dgm:t>
        <a:bodyPr/>
        <a:lstStyle/>
        <a:p>
          <a:endParaRPr lang="en-IN"/>
        </a:p>
      </dgm:t>
    </dgm:pt>
    <dgm:pt modelId="{1C2CF4F5-0D7F-4F16-9231-3D13B7A1155D}">
      <dgm:prSet phldrT="[Text]"/>
      <dgm:spPr>
        <a:solidFill>
          <a:srgbClr val="959595"/>
        </a:solidFill>
      </dgm:spPr>
      <dgm:t>
        <a:bodyPr/>
        <a:lstStyle/>
        <a:p>
          <a:r>
            <a:rPr lang="en-US" dirty="0"/>
            <a:t>Data Encoding</a:t>
          </a:r>
          <a:endParaRPr lang="en-IN" dirty="0"/>
        </a:p>
      </dgm:t>
    </dgm:pt>
    <dgm:pt modelId="{D4F9EDC0-AD75-4A3A-BE00-03DAA0A4D589}" type="parTrans" cxnId="{65E5E1F2-EC5E-4F55-A7EC-D0B5D385C57A}">
      <dgm:prSet/>
      <dgm:spPr/>
      <dgm:t>
        <a:bodyPr/>
        <a:lstStyle/>
        <a:p>
          <a:endParaRPr lang="en-IN"/>
        </a:p>
      </dgm:t>
    </dgm:pt>
    <dgm:pt modelId="{39E75BA1-AA3E-4459-AB2A-2C4293C63CFA}" type="sibTrans" cxnId="{65E5E1F2-EC5E-4F55-A7EC-D0B5D385C57A}">
      <dgm:prSet/>
      <dgm:spPr/>
      <dgm:t>
        <a:bodyPr/>
        <a:lstStyle/>
        <a:p>
          <a:endParaRPr lang="en-IN"/>
        </a:p>
      </dgm:t>
    </dgm:pt>
    <dgm:pt modelId="{AD61D1A8-EA84-4565-BEB3-EDD3E994F870}">
      <dgm:prSet phldrT="[Text]"/>
      <dgm:spPr>
        <a:solidFill>
          <a:srgbClr val="FFC518"/>
        </a:solidFill>
      </dgm:spPr>
      <dgm:t>
        <a:bodyPr/>
        <a:lstStyle/>
        <a:p>
          <a:r>
            <a:rPr lang="en-US" dirty="0"/>
            <a:t>Data Transformation</a:t>
          </a:r>
          <a:endParaRPr lang="en-IN" dirty="0"/>
        </a:p>
      </dgm:t>
    </dgm:pt>
    <dgm:pt modelId="{75306611-1F2F-4CBF-B520-9D7220608A18}" type="parTrans" cxnId="{1AD8B0C2-FA5C-4B3A-B06E-D2958884A24B}">
      <dgm:prSet/>
      <dgm:spPr/>
      <dgm:t>
        <a:bodyPr/>
        <a:lstStyle/>
        <a:p>
          <a:endParaRPr lang="en-IN"/>
        </a:p>
      </dgm:t>
    </dgm:pt>
    <dgm:pt modelId="{CE8AA640-AA29-43F5-B9C9-EC75D51EB7D2}" type="sibTrans" cxnId="{1AD8B0C2-FA5C-4B3A-B06E-D2958884A24B}">
      <dgm:prSet/>
      <dgm:spPr/>
      <dgm:t>
        <a:bodyPr/>
        <a:lstStyle/>
        <a:p>
          <a:endParaRPr lang="en-IN"/>
        </a:p>
      </dgm:t>
    </dgm:pt>
    <dgm:pt modelId="{B6F24F33-7857-4251-BB27-134A1A6B2025}">
      <dgm:prSet phldrT="[Text]"/>
      <dgm:spPr>
        <a:solidFill>
          <a:srgbClr val="4A8FCF"/>
        </a:solidFill>
      </dgm:spPr>
      <dgm:t>
        <a:bodyPr/>
        <a:lstStyle/>
        <a:p>
          <a:r>
            <a:rPr lang="en-US" dirty="0"/>
            <a:t>Train – Test Split</a:t>
          </a:r>
          <a:endParaRPr lang="en-IN" dirty="0"/>
        </a:p>
      </dgm:t>
    </dgm:pt>
    <dgm:pt modelId="{6EB91390-D68A-4269-8950-4D14E646D804}" type="parTrans" cxnId="{549724DC-8E2C-428C-8B70-FADDADB5AD8C}">
      <dgm:prSet/>
      <dgm:spPr/>
      <dgm:t>
        <a:bodyPr/>
        <a:lstStyle/>
        <a:p>
          <a:endParaRPr lang="en-IN"/>
        </a:p>
      </dgm:t>
    </dgm:pt>
    <dgm:pt modelId="{5C9C9F2C-DD9C-4489-A575-F82C05C3F6FB}" type="sibTrans" cxnId="{549724DC-8E2C-428C-8B70-FADDADB5AD8C}">
      <dgm:prSet/>
      <dgm:spPr/>
      <dgm:t>
        <a:bodyPr/>
        <a:lstStyle/>
        <a:p>
          <a:endParaRPr lang="en-IN"/>
        </a:p>
      </dgm:t>
    </dgm:pt>
    <dgm:pt modelId="{FEEF0DBA-0814-4227-BB5C-51BEE48616C2}">
      <dgm:prSet phldrT="[Text]"/>
      <dgm:spPr>
        <a:solidFill>
          <a:srgbClr val="74B34C"/>
        </a:solidFill>
      </dgm:spPr>
      <dgm:t>
        <a:bodyPr/>
        <a:lstStyle/>
        <a:p>
          <a:r>
            <a:rPr lang="en-US" dirty="0"/>
            <a:t>Models Built</a:t>
          </a:r>
          <a:endParaRPr lang="en-IN" dirty="0"/>
        </a:p>
      </dgm:t>
    </dgm:pt>
    <dgm:pt modelId="{C4981A8C-98E3-442E-80EC-1E059324F0FD}" type="parTrans" cxnId="{3BB7A82C-B008-4A16-9192-D8A6F972A574}">
      <dgm:prSet/>
      <dgm:spPr/>
      <dgm:t>
        <a:bodyPr/>
        <a:lstStyle/>
        <a:p>
          <a:endParaRPr lang="en-IN"/>
        </a:p>
      </dgm:t>
    </dgm:pt>
    <dgm:pt modelId="{6CA5FF6D-3F2C-4E7F-AA54-1035DBED9A33}" type="sibTrans" cxnId="{3BB7A82C-B008-4A16-9192-D8A6F972A574}">
      <dgm:prSet/>
      <dgm:spPr/>
      <dgm:t>
        <a:bodyPr/>
        <a:lstStyle/>
        <a:p>
          <a:endParaRPr lang="en-IN"/>
        </a:p>
      </dgm:t>
    </dgm:pt>
    <dgm:pt modelId="{F55F4DAF-0A02-429A-820B-669803073159}" type="pres">
      <dgm:prSet presAssocID="{2F1F6FFB-C363-4099-A3FF-3C6C88D2A2BB}" presName="linearFlow" presStyleCnt="0">
        <dgm:presLayoutVars>
          <dgm:resizeHandles val="exact"/>
        </dgm:presLayoutVars>
      </dgm:prSet>
      <dgm:spPr/>
    </dgm:pt>
    <dgm:pt modelId="{A948D4DD-6E85-4841-A5B7-99AD7E66012E}" type="pres">
      <dgm:prSet presAssocID="{1B2FC1E7-61A4-4EB7-BB96-EECBFC28737C}" presName="node" presStyleLbl="node1" presStyleIdx="0" presStyleCnt="5" custScaleY="135362">
        <dgm:presLayoutVars>
          <dgm:bulletEnabled val="1"/>
        </dgm:presLayoutVars>
      </dgm:prSet>
      <dgm:spPr/>
    </dgm:pt>
    <dgm:pt modelId="{940C534A-E575-4743-BFC5-9B28A056B1D6}" type="pres">
      <dgm:prSet presAssocID="{ACEEBE57-ECA2-4A22-B8B8-C1EC00225820}" presName="sibTrans" presStyleLbl="sibTrans2D1" presStyleIdx="0" presStyleCnt="4"/>
      <dgm:spPr/>
    </dgm:pt>
    <dgm:pt modelId="{8EA63AE5-07A1-4320-AC92-F835FADACFCB}" type="pres">
      <dgm:prSet presAssocID="{ACEEBE57-ECA2-4A22-B8B8-C1EC00225820}" presName="connectorText" presStyleLbl="sibTrans2D1" presStyleIdx="0" presStyleCnt="4"/>
      <dgm:spPr/>
    </dgm:pt>
    <dgm:pt modelId="{2329EE43-3EAD-4E8E-8E06-994E85590AE2}" type="pres">
      <dgm:prSet presAssocID="{1C2CF4F5-0D7F-4F16-9231-3D13B7A1155D}" presName="node" presStyleLbl="node1" presStyleIdx="1" presStyleCnt="5" custScaleY="121635">
        <dgm:presLayoutVars>
          <dgm:bulletEnabled val="1"/>
        </dgm:presLayoutVars>
      </dgm:prSet>
      <dgm:spPr/>
    </dgm:pt>
    <dgm:pt modelId="{2075B14B-D2DD-4C05-BB8D-D77DB2E6B71C}" type="pres">
      <dgm:prSet presAssocID="{39E75BA1-AA3E-4459-AB2A-2C4293C63CFA}" presName="sibTrans" presStyleLbl="sibTrans2D1" presStyleIdx="1" presStyleCnt="4"/>
      <dgm:spPr/>
    </dgm:pt>
    <dgm:pt modelId="{9EAA0808-47C1-4B54-84FB-16F0F8BE5A24}" type="pres">
      <dgm:prSet presAssocID="{39E75BA1-AA3E-4459-AB2A-2C4293C63CFA}" presName="connectorText" presStyleLbl="sibTrans2D1" presStyleIdx="1" presStyleCnt="4"/>
      <dgm:spPr/>
    </dgm:pt>
    <dgm:pt modelId="{CE1289A1-DC34-48D2-82CD-1932C7CC8221}" type="pres">
      <dgm:prSet presAssocID="{AD61D1A8-EA84-4565-BEB3-EDD3E994F870}" presName="node" presStyleLbl="node1" presStyleIdx="2" presStyleCnt="5">
        <dgm:presLayoutVars>
          <dgm:bulletEnabled val="1"/>
        </dgm:presLayoutVars>
      </dgm:prSet>
      <dgm:spPr/>
    </dgm:pt>
    <dgm:pt modelId="{D5CBFCD9-BD50-4206-A553-4D83A2EE48C9}" type="pres">
      <dgm:prSet presAssocID="{CE8AA640-AA29-43F5-B9C9-EC75D51EB7D2}" presName="sibTrans" presStyleLbl="sibTrans2D1" presStyleIdx="2" presStyleCnt="4"/>
      <dgm:spPr/>
    </dgm:pt>
    <dgm:pt modelId="{95FE2F9B-4583-4DC7-8C95-31073D0FF490}" type="pres">
      <dgm:prSet presAssocID="{CE8AA640-AA29-43F5-B9C9-EC75D51EB7D2}" presName="connectorText" presStyleLbl="sibTrans2D1" presStyleIdx="2" presStyleCnt="4"/>
      <dgm:spPr/>
    </dgm:pt>
    <dgm:pt modelId="{5FABC127-B6BD-4188-963E-F4E00EB8F49B}" type="pres">
      <dgm:prSet presAssocID="{B6F24F33-7857-4251-BB27-134A1A6B2025}" presName="node" presStyleLbl="node1" presStyleIdx="3" presStyleCnt="5" custScaleX="103928" custScaleY="87840">
        <dgm:presLayoutVars>
          <dgm:bulletEnabled val="1"/>
        </dgm:presLayoutVars>
      </dgm:prSet>
      <dgm:spPr/>
    </dgm:pt>
    <dgm:pt modelId="{FD80EAAA-C845-4545-8455-5C85D028C468}" type="pres">
      <dgm:prSet presAssocID="{5C9C9F2C-DD9C-4489-A575-F82C05C3F6FB}" presName="sibTrans" presStyleLbl="sibTrans2D1" presStyleIdx="3" presStyleCnt="4"/>
      <dgm:spPr/>
    </dgm:pt>
    <dgm:pt modelId="{606C55CF-CE08-46C4-9474-EAD2E923ACC9}" type="pres">
      <dgm:prSet presAssocID="{5C9C9F2C-DD9C-4489-A575-F82C05C3F6FB}" presName="connectorText" presStyleLbl="sibTrans2D1" presStyleIdx="3" presStyleCnt="4"/>
      <dgm:spPr/>
    </dgm:pt>
    <dgm:pt modelId="{766013BD-BCF2-4831-A972-ACE1B42015FA}" type="pres">
      <dgm:prSet presAssocID="{FEEF0DBA-0814-4227-BB5C-51BEE48616C2}" presName="node" presStyleLbl="node1" presStyleIdx="4" presStyleCnt="5" custScaleY="118744">
        <dgm:presLayoutVars>
          <dgm:bulletEnabled val="1"/>
        </dgm:presLayoutVars>
      </dgm:prSet>
      <dgm:spPr/>
    </dgm:pt>
  </dgm:ptLst>
  <dgm:cxnLst>
    <dgm:cxn modelId="{01401101-DCD2-4C75-8B1F-E03CF5436158}" type="presOf" srcId="{CE8AA640-AA29-43F5-B9C9-EC75D51EB7D2}" destId="{95FE2F9B-4583-4DC7-8C95-31073D0FF490}" srcOrd="1" destOrd="0" presId="urn:microsoft.com/office/officeart/2005/8/layout/process2"/>
    <dgm:cxn modelId="{0959D104-247F-45AC-8F2A-A883177CF3FC}" type="presOf" srcId="{ACEEBE57-ECA2-4A22-B8B8-C1EC00225820}" destId="{8EA63AE5-07A1-4320-AC92-F835FADACFCB}" srcOrd="1" destOrd="0" presId="urn:microsoft.com/office/officeart/2005/8/layout/process2"/>
    <dgm:cxn modelId="{551A9D0A-35A0-46E4-B8FF-8C844132A24C}" type="presOf" srcId="{1C2CF4F5-0D7F-4F16-9231-3D13B7A1155D}" destId="{2329EE43-3EAD-4E8E-8E06-994E85590AE2}" srcOrd="0" destOrd="0" presId="urn:microsoft.com/office/officeart/2005/8/layout/process2"/>
    <dgm:cxn modelId="{3BB7A82C-B008-4A16-9192-D8A6F972A574}" srcId="{2F1F6FFB-C363-4099-A3FF-3C6C88D2A2BB}" destId="{FEEF0DBA-0814-4227-BB5C-51BEE48616C2}" srcOrd="4" destOrd="0" parTransId="{C4981A8C-98E3-442E-80EC-1E059324F0FD}" sibTransId="{6CA5FF6D-3F2C-4E7F-AA54-1035DBED9A33}"/>
    <dgm:cxn modelId="{BC783D5C-D3E3-4251-A89F-56CC90ED5AB4}" type="presOf" srcId="{5C9C9F2C-DD9C-4489-A575-F82C05C3F6FB}" destId="{FD80EAAA-C845-4545-8455-5C85D028C468}" srcOrd="0" destOrd="0" presId="urn:microsoft.com/office/officeart/2005/8/layout/process2"/>
    <dgm:cxn modelId="{0412B348-7585-4981-B32C-1EEC32F44B82}" srcId="{2F1F6FFB-C363-4099-A3FF-3C6C88D2A2BB}" destId="{1B2FC1E7-61A4-4EB7-BB96-EECBFC28737C}" srcOrd="0" destOrd="0" parTransId="{8C37938A-1FE1-4F42-8AF9-629AAF01EDAA}" sibTransId="{ACEEBE57-ECA2-4A22-B8B8-C1EC00225820}"/>
    <dgm:cxn modelId="{0A261E4E-95E8-48B7-8FFC-8A17C889E46F}" type="presOf" srcId="{39E75BA1-AA3E-4459-AB2A-2C4293C63CFA}" destId="{2075B14B-D2DD-4C05-BB8D-D77DB2E6B71C}" srcOrd="0" destOrd="0" presId="urn:microsoft.com/office/officeart/2005/8/layout/process2"/>
    <dgm:cxn modelId="{8C92BB70-D0F4-44FB-94F0-B9027E9A47C7}" type="presOf" srcId="{B6F24F33-7857-4251-BB27-134A1A6B2025}" destId="{5FABC127-B6BD-4188-963E-F4E00EB8F49B}" srcOrd="0" destOrd="0" presId="urn:microsoft.com/office/officeart/2005/8/layout/process2"/>
    <dgm:cxn modelId="{C18D89AA-3E4F-416E-A66D-7203C10546CE}" type="presOf" srcId="{39E75BA1-AA3E-4459-AB2A-2C4293C63CFA}" destId="{9EAA0808-47C1-4B54-84FB-16F0F8BE5A24}" srcOrd="1" destOrd="0" presId="urn:microsoft.com/office/officeart/2005/8/layout/process2"/>
    <dgm:cxn modelId="{D242E5BF-5D17-4FAC-A252-86264605C8B0}" type="presOf" srcId="{AD61D1A8-EA84-4565-BEB3-EDD3E994F870}" destId="{CE1289A1-DC34-48D2-82CD-1932C7CC8221}" srcOrd="0" destOrd="0" presId="urn:microsoft.com/office/officeart/2005/8/layout/process2"/>
    <dgm:cxn modelId="{500AFFBF-73C6-47FF-A51C-7F0B22745FB3}" type="presOf" srcId="{ACEEBE57-ECA2-4A22-B8B8-C1EC00225820}" destId="{940C534A-E575-4743-BFC5-9B28A056B1D6}" srcOrd="0" destOrd="0" presId="urn:microsoft.com/office/officeart/2005/8/layout/process2"/>
    <dgm:cxn modelId="{1AD8B0C2-FA5C-4B3A-B06E-D2958884A24B}" srcId="{2F1F6FFB-C363-4099-A3FF-3C6C88D2A2BB}" destId="{AD61D1A8-EA84-4565-BEB3-EDD3E994F870}" srcOrd="2" destOrd="0" parTransId="{75306611-1F2F-4CBF-B520-9D7220608A18}" sibTransId="{CE8AA640-AA29-43F5-B9C9-EC75D51EB7D2}"/>
    <dgm:cxn modelId="{516F50C4-6E18-4556-AB25-563D51206B63}" type="presOf" srcId="{CE8AA640-AA29-43F5-B9C9-EC75D51EB7D2}" destId="{D5CBFCD9-BD50-4206-A553-4D83A2EE48C9}" srcOrd="0" destOrd="0" presId="urn:microsoft.com/office/officeart/2005/8/layout/process2"/>
    <dgm:cxn modelId="{849986C6-4FDB-4D06-94C0-120375997BB8}" type="presOf" srcId="{2F1F6FFB-C363-4099-A3FF-3C6C88D2A2BB}" destId="{F55F4DAF-0A02-429A-820B-669803073159}" srcOrd="0" destOrd="0" presId="urn:microsoft.com/office/officeart/2005/8/layout/process2"/>
    <dgm:cxn modelId="{191158D3-3268-4DEA-9F94-CB1FEAC352B9}" type="presOf" srcId="{1B2FC1E7-61A4-4EB7-BB96-EECBFC28737C}" destId="{A948D4DD-6E85-4841-A5B7-99AD7E66012E}" srcOrd="0" destOrd="0" presId="urn:microsoft.com/office/officeart/2005/8/layout/process2"/>
    <dgm:cxn modelId="{549724DC-8E2C-428C-8B70-FADDADB5AD8C}" srcId="{2F1F6FFB-C363-4099-A3FF-3C6C88D2A2BB}" destId="{B6F24F33-7857-4251-BB27-134A1A6B2025}" srcOrd="3" destOrd="0" parTransId="{6EB91390-D68A-4269-8950-4D14E646D804}" sibTransId="{5C9C9F2C-DD9C-4489-A575-F82C05C3F6FB}"/>
    <dgm:cxn modelId="{5B1FA4E8-F2BE-44CA-9F0A-53BBA0ED3C50}" type="presOf" srcId="{5C9C9F2C-DD9C-4489-A575-F82C05C3F6FB}" destId="{606C55CF-CE08-46C4-9474-EAD2E923ACC9}" srcOrd="1" destOrd="0" presId="urn:microsoft.com/office/officeart/2005/8/layout/process2"/>
    <dgm:cxn modelId="{186324EC-E637-4072-981E-ABC99028E06E}" type="presOf" srcId="{FEEF0DBA-0814-4227-BB5C-51BEE48616C2}" destId="{766013BD-BCF2-4831-A972-ACE1B42015FA}" srcOrd="0" destOrd="0" presId="urn:microsoft.com/office/officeart/2005/8/layout/process2"/>
    <dgm:cxn modelId="{65E5E1F2-EC5E-4F55-A7EC-D0B5D385C57A}" srcId="{2F1F6FFB-C363-4099-A3FF-3C6C88D2A2BB}" destId="{1C2CF4F5-0D7F-4F16-9231-3D13B7A1155D}" srcOrd="1" destOrd="0" parTransId="{D4F9EDC0-AD75-4A3A-BE00-03DAA0A4D589}" sibTransId="{39E75BA1-AA3E-4459-AB2A-2C4293C63CFA}"/>
    <dgm:cxn modelId="{2DF86CEB-B21A-4C2B-A2C0-1F4C3D54D499}" type="presParOf" srcId="{F55F4DAF-0A02-429A-820B-669803073159}" destId="{A948D4DD-6E85-4841-A5B7-99AD7E66012E}" srcOrd="0" destOrd="0" presId="urn:microsoft.com/office/officeart/2005/8/layout/process2"/>
    <dgm:cxn modelId="{38361A7E-3686-4683-BA10-2F92FCB9230F}" type="presParOf" srcId="{F55F4DAF-0A02-429A-820B-669803073159}" destId="{940C534A-E575-4743-BFC5-9B28A056B1D6}" srcOrd="1" destOrd="0" presId="urn:microsoft.com/office/officeart/2005/8/layout/process2"/>
    <dgm:cxn modelId="{1222BB0F-F5A7-4239-86C8-C3C5536961DD}" type="presParOf" srcId="{940C534A-E575-4743-BFC5-9B28A056B1D6}" destId="{8EA63AE5-07A1-4320-AC92-F835FADACFCB}" srcOrd="0" destOrd="0" presId="urn:microsoft.com/office/officeart/2005/8/layout/process2"/>
    <dgm:cxn modelId="{4369F544-CC78-465C-B27D-D8490F71F37D}" type="presParOf" srcId="{F55F4DAF-0A02-429A-820B-669803073159}" destId="{2329EE43-3EAD-4E8E-8E06-994E85590AE2}" srcOrd="2" destOrd="0" presId="urn:microsoft.com/office/officeart/2005/8/layout/process2"/>
    <dgm:cxn modelId="{DF31E919-1D0C-4432-B01C-42138D506FE4}" type="presParOf" srcId="{F55F4DAF-0A02-429A-820B-669803073159}" destId="{2075B14B-D2DD-4C05-BB8D-D77DB2E6B71C}" srcOrd="3" destOrd="0" presId="urn:microsoft.com/office/officeart/2005/8/layout/process2"/>
    <dgm:cxn modelId="{358527B4-E66D-4A0C-9B68-9CE4691846D3}" type="presParOf" srcId="{2075B14B-D2DD-4C05-BB8D-D77DB2E6B71C}" destId="{9EAA0808-47C1-4B54-84FB-16F0F8BE5A24}" srcOrd="0" destOrd="0" presId="urn:microsoft.com/office/officeart/2005/8/layout/process2"/>
    <dgm:cxn modelId="{44A67789-9ADB-4496-8CF6-EC5EDA0CE755}" type="presParOf" srcId="{F55F4DAF-0A02-429A-820B-669803073159}" destId="{CE1289A1-DC34-48D2-82CD-1932C7CC8221}" srcOrd="4" destOrd="0" presId="urn:microsoft.com/office/officeart/2005/8/layout/process2"/>
    <dgm:cxn modelId="{D7B13922-2FF2-4487-AA3C-404D60F868D5}" type="presParOf" srcId="{F55F4DAF-0A02-429A-820B-669803073159}" destId="{D5CBFCD9-BD50-4206-A553-4D83A2EE48C9}" srcOrd="5" destOrd="0" presId="urn:microsoft.com/office/officeart/2005/8/layout/process2"/>
    <dgm:cxn modelId="{BDADA35A-2CCB-4E2C-BD4F-A2EC4BEAB93E}" type="presParOf" srcId="{D5CBFCD9-BD50-4206-A553-4D83A2EE48C9}" destId="{95FE2F9B-4583-4DC7-8C95-31073D0FF490}" srcOrd="0" destOrd="0" presId="urn:microsoft.com/office/officeart/2005/8/layout/process2"/>
    <dgm:cxn modelId="{8A80D9F1-F70D-4D86-84A7-DB7B2D8508C1}" type="presParOf" srcId="{F55F4DAF-0A02-429A-820B-669803073159}" destId="{5FABC127-B6BD-4188-963E-F4E00EB8F49B}" srcOrd="6" destOrd="0" presId="urn:microsoft.com/office/officeart/2005/8/layout/process2"/>
    <dgm:cxn modelId="{2E853EBF-3B17-416D-A3F6-C9AC593AF54D}" type="presParOf" srcId="{F55F4DAF-0A02-429A-820B-669803073159}" destId="{FD80EAAA-C845-4545-8455-5C85D028C468}" srcOrd="7" destOrd="0" presId="urn:microsoft.com/office/officeart/2005/8/layout/process2"/>
    <dgm:cxn modelId="{B9714CCF-943C-457B-921E-D9DF83EEE362}" type="presParOf" srcId="{FD80EAAA-C845-4545-8455-5C85D028C468}" destId="{606C55CF-CE08-46C4-9474-EAD2E923ACC9}" srcOrd="0" destOrd="0" presId="urn:microsoft.com/office/officeart/2005/8/layout/process2"/>
    <dgm:cxn modelId="{D38B14A2-2733-4B80-A17A-BA6CA1BF00B4}" type="presParOf" srcId="{F55F4DAF-0A02-429A-820B-669803073159}" destId="{766013BD-BCF2-4831-A972-ACE1B42015FA}" srcOrd="8"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84DC9-3CBD-4982-8E93-68F59693E585}">
      <dsp:nvSpPr>
        <dsp:cNvPr id="0" name=""/>
        <dsp:cNvSpPr/>
      </dsp:nvSpPr>
      <dsp:spPr>
        <a:xfrm>
          <a:off x="498" y="34169"/>
          <a:ext cx="1944003" cy="1166402"/>
        </a:xfrm>
        <a:prstGeom prst="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ED7420"/>
              </a:solidFill>
            </a:rPr>
            <a:t>Problem </a:t>
          </a:r>
        </a:p>
        <a:p>
          <a:pPr marL="0" lvl="0" indent="0" algn="ctr" defTabSz="1066800">
            <a:lnSpc>
              <a:spcPct val="90000"/>
            </a:lnSpc>
            <a:spcBef>
              <a:spcPct val="0"/>
            </a:spcBef>
            <a:spcAft>
              <a:spcPct val="35000"/>
            </a:spcAft>
            <a:buNone/>
          </a:pPr>
          <a:r>
            <a:rPr lang="en-US" sz="2400" b="1" kern="1200" dirty="0">
              <a:solidFill>
                <a:srgbClr val="ED7420"/>
              </a:solidFill>
            </a:rPr>
            <a:t>Statement</a:t>
          </a:r>
        </a:p>
      </dsp:txBody>
      <dsp:txXfrm>
        <a:off x="498" y="34169"/>
        <a:ext cx="1944003" cy="1166402"/>
      </dsp:txXfrm>
    </dsp:sp>
    <dsp:sp modelId="{F0070E02-7A59-4DEC-9844-C0AC60437E3F}">
      <dsp:nvSpPr>
        <dsp:cNvPr id="0" name=""/>
        <dsp:cNvSpPr/>
      </dsp:nvSpPr>
      <dsp:spPr>
        <a:xfrm>
          <a:off x="2139400" y="0"/>
          <a:ext cx="1944003" cy="1166402"/>
        </a:xfrm>
        <a:prstGeom prst="rect">
          <a:avLst/>
        </a:prstGeom>
        <a:gradFill rotWithShape="0">
          <a:gsLst>
            <a:gs pos="0">
              <a:schemeClr val="accent2">
                <a:hueOff val="-624885"/>
                <a:satOff val="-1203"/>
                <a:lumOff val="84"/>
                <a:alphaOff val="0"/>
                <a:tint val="94000"/>
                <a:satMod val="100000"/>
                <a:lumMod val="108000"/>
              </a:schemeClr>
            </a:gs>
            <a:gs pos="50000">
              <a:schemeClr val="accent2">
                <a:hueOff val="-624885"/>
                <a:satOff val="-1203"/>
                <a:lumOff val="84"/>
                <a:alphaOff val="0"/>
                <a:tint val="98000"/>
                <a:shade val="100000"/>
                <a:satMod val="100000"/>
                <a:lumMod val="100000"/>
              </a:schemeClr>
            </a:gs>
            <a:gs pos="100000">
              <a:schemeClr val="accent2">
                <a:hueOff val="-624885"/>
                <a:satOff val="-1203"/>
                <a:lumOff val="84"/>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ED7420"/>
              </a:solidFill>
              <a:latin typeface="Tw Cen MT" panose="020B0602020104020603"/>
              <a:ea typeface="+mn-ea"/>
              <a:cs typeface="+mn-cs"/>
            </a:rPr>
            <a:t>Dataset </a:t>
          </a:r>
        </a:p>
        <a:p>
          <a:pPr marL="0" lvl="0" indent="0" algn="ctr" defTabSz="1066800">
            <a:lnSpc>
              <a:spcPct val="90000"/>
            </a:lnSpc>
            <a:spcBef>
              <a:spcPct val="0"/>
            </a:spcBef>
            <a:spcAft>
              <a:spcPct val="35000"/>
            </a:spcAft>
            <a:buNone/>
          </a:pPr>
          <a:r>
            <a:rPr lang="en-US" sz="2400" b="1" kern="1200" dirty="0">
              <a:solidFill>
                <a:srgbClr val="ED7420"/>
              </a:solidFill>
              <a:latin typeface="Tw Cen MT" panose="020B0602020104020603"/>
              <a:ea typeface="+mn-ea"/>
              <a:cs typeface="+mn-cs"/>
            </a:rPr>
            <a:t>Preview</a:t>
          </a:r>
        </a:p>
      </dsp:txBody>
      <dsp:txXfrm>
        <a:off x="2139400" y="0"/>
        <a:ext cx="1944003" cy="1166402"/>
      </dsp:txXfrm>
    </dsp:sp>
    <dsp:sp modelId="{891AAC59-AA81-4493-A4B2-60277EC26D1A}">
      <dsp:nvSpPr>
        <dsp:cNvPr id="0" name=""/>
        <dsp:cNvSpPr/>
      </dsp:nvSpPr>
      <dsp:spPr>
        <a:xfrm>
          <a:off x="498" y="1394971"/>
          <a:ext cx="1944003" cy="1166402"/>
        </a:xfrm>
        <a:prstGeom prst="rect">
          <a:avLst/>
        </a:prstGeom>
        <a:gradFill rotWithShape="0">
          <a:gsLst>
            <a:gs pos="0">
              <a:schemeClr val="accent2">
                <a:hueOff val="-1249769"/>
                <a:satOff val="-2406"/>
                <a:lumOff val="168"/>
                <a:alphaOff val="0"/>
                <a:tint val="94000"/>
                <a:satMod val="100000"/>
                <a:lumMod val="108000"/>
              </a:schemeClr>
            </a:gs>
            <a:gs pos="50000">
              <a:schemeClr val="accent2">
                <a:hueOff val="-1249769"/>
                <a:satOff val="-2406"/>
                <a:lumOff val="168"/>
                <a:alphaOff val="0"/>
                <a:tint val="98000"/>
                <a:shade val="100000"/>
                <a:satMod val="100000"/>
                <a:lumMod val="100000"/>
              </a:schemeClr>
            </a:gs>
            <a:gs pos="100000">
              <a:schemeClr val="accent2">
                <a:hueOff val="-1249769"/>
                <a:satOff val="-2406"/>
                <a:lumOff val="168"/>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rgbClr val="ED7420"/>
              </a:solidFill>
              <a:latin typeface="Tw Cen MT" panose="020B0602020104020603"/>
              <a:ea typeface="+mn-ea"/>
              <a:cs typeface="+mn-cs"/>
            </a:rPr>
            <a:t>Exploratory </a:t>
          </a:r>
        </a:p>
        <a:p>
          <a:pPr marL="0" lvl="0" indent="0" algn="ctr" defTabSz="1066800">
            <a:lnSpc>
              <a:spcPct val="90000"/>
            </a:lnSpc>
            <a:spcBef>
              <a:spcPct val="0"/>
            </a:spcBef>
            <a:spcAft>
              <a:spcPct val="35000"/>
            </a:spcAft>
            <a:buNone/>
          </a:pPr>
          <a:r>
            <a:rPr lang="en-IN" sz="2400" b="1" kern="1200" dirty="0">
              <a:solidFill>
                <a:srgbClr val="ED7420"/>
              </a:solidFill>
              <a:latin typeface="Tw Cen MT" panose="020B0602020104020603"/>
              <a:ea typeface="+mn-ea"/>
              <a:cs typeface="+mn-cs"/>
            </a:rPr>
            <a:t>Data Analysis</a:t>
          </a:r>
          <a:endParaRPr lang="en-US" sz="2400" b="1" kern="1200" dirty="0">
            <a:solidFill>
              <a:srgbClr val="ED7420"/>
            </a:solidFill>
            <a:latin typeface="Tw Cen MT" panose="020B0602020104020603"/>
            <a:ea typeface="+mn-ea"/>
            <a:cs typeface="+mn-cs"/>
          </a:endParaRPr>
        </a:p>
      </dsp:txBody>
      <dsp:txXfrm>
        <a:off x="498" y="1394971"/>
        <a:ext cx="1944003" cy="1166402"/>
      </dsp:txXfrm>
    </dsp:sp>
    <dsp:sp modelId="{7F697251-A747-420D-A0C0-9AE8EA03A912}">
      <dsp:nvSpPr>
        <dsp:cNvPr id="0" name=""/>
        <dsp:cNvSpPr/>
      </dsp:nvSpPr>
      <dsp:spPr>
        <a:xfrm>
          <a:off x="2138902" y="1394971"/>
          <a:ext cx="1944003" cy="1166402"/>
        </a:xfrm>
        <a:prstGeom prst="rect">
          <a:avLst/>
        </a:prstGeom>
        <a:gradFill rotWithShape="0">
          <a:gsLst>
            <a:gs pos="0">
              <a:schemeClr val="accent2">
                <a:hueOff val="-1874654"/>
                <a:satOff val="-3609"/>
                <a:lumOff val="252"/>
                <a:alphaOff val="0"/>
                <a:tint val="94000"/>
                <a:satMod val="100000"/>
                <a:lumMod val="108000"/>
              </a:schemeClr>
            </a:gs>
            <a:gs pos="50000">
              <a:schemeClr val="accent2">
                <a:hueOff val="-1874654"/>
                <a:satOff val="-3609"/>
                <a:lumOff val="252"/>
                <a:alphaOff val="0"/>
                <a:tint val="98000"/>
                <a:shade val="100000"/>
                <a:satMod val="100000"/>
                <a:lumMod val="100000"/>
              </a:schemeClr>
            </a:gs>
            <a:gs pos="100000">
              <a:schemeClr val="accent2">
                <a:hueOff val="-1874654"/>
                <a:satOff val="-3609"/>
                <a:lumOff val="252"/>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rgbClr val="ED7420"/>
              </a:solidFill>
              <a:latin typeface="Tw Cen MT" panose="020B0602020104020603"/>
              <a:ea typeface="+mn-ea"/>
              <a:cs typeface="+mn-cs"/>
            </a:rPr>
            <a:t>Modelling</a:t>
          </a:r>
          <a:r>
            <a:rPr lang="en-IN" sz="2000" kern="1200" dirty="0"/>
            <a:t> </a:t>
          </a:r>
          <a:r>
            <a:rPr lang="en-IN" sz="2400" b="1" kern="1200" dirty="0">
              <a:solidFill>
                <a:srgbClr val="ED7420"/>
              </a:solidFill>
              <a:latin typeface="Tw Cen MT" panose="020B0602020104020603"/>
              <a:ea typeface="+mn-ea"/>
              <a:cs typeface="+mn-cs"/>
            </a:rPr>
            <a:t>Approached Used</a:t>
          </a:r>
          <a:endParaRPr lang="en-US" sz="2400" b="1" kern="1200" dirty="0">
            <a:solidFill>
              <a:srgbClr val="ED7420"/>
            </a:solidFill>
            <a:latin typeface="Tw Cen MT" panose="020B0602020104020603"/>
            <a:ea typeface="+mn-ea"/>
            <a:cs typeface="+mn-cs"/>
          </a:endParaRPr>
        </a:p>
      </dsp:txBody>
      <dsp:txXfrm>
        <a:off x="2138902" y="1394971"/>
        <a:ext cx="1944003" cy="1166402"/>
      </dsp:txXfrm>
    </dsp:sp>
    <dsp:sp modelId="{EAD2C7F2-AC39-49CB-A919-78172264B1E9}">
      <dsp:nvSpPr>
        <dsp:cNvPr id="0" name=""/>
        <dsp:cNvSpPr/>
      </dsp:nvSpPr>
      <dsp:spPr>
        <a:xfrm>
          <a:off x="2139400" y="2690653"/>
          <a:ext cx="1944003" cy="1166402"/>
        </a:xfrm>
        <a:prstGeom prst="rect">
          <a:avLst/>
        </a:prstGeom>
        <a:gradFill rotWithShape="0">
          <a:gsLst>
            <a:gs pos="0">
              <a:schemeClr val="accent2">
                <a:hueOff val="-2499539"/>
                <a:satOff val="-4811"/>
                <a:lumOff val="336"/>
                <a:alphaOff val="0"/>
                <a:tint val="94000"/>
                <a:satMod val="100000"/>
                <a:lumMod val="108000"/>
              </a:schemeClr>
            </a:gs>
            <a:gs pos="50000">
              <a:schemeClr val="accent2">
                <a:hueOff val="-2499539"/>
                <a:satOff val="-4811"/>
                <a:lumOff val="336"/>
                <a:alphaOff val="0"/>
                <a:tint val="98000"/>
                <a:shade val="100000"/>
                <a:satMod val="100000"/>
                <a:lumMod val="100000"/>
              </a:schemeClr>
            </a:gs>
            <a:gs pos="100000">
              <a:schemeClr val="accent2">
                <a:hueOff val="-2499539"/>
                <a:satOff val="-4811"/>
                <a:lumOff val="336"/>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rgbClr val="ED7420"/>
              </a:solidFill>
              <a:latin typeface="Tw Cen MT" panose="020B0602020104020603"/>
              <a:ea typeface="+mn-ea"/>
              <a:cs typeface="+mn-cs"/>
            </a:rPr>
            <a:t>Best</a:t>
          </a:r>
          <a:r>
            <a:rPr lang="en-IN" sz="2000" kern="1200" dirty="0"/>
            <a:t> </a:t>
          </a:r>
          <a:r>
            <a:rPr lang="en-IN" sz="2400" b="1" kern="1200" dirty="0">
              <a:solidFill>
                <a:srgbClr val="ED7420"/>
              </a:solidFill>
              <a:latin typeface="Tw Cen MT" panose="020B0602020104020603"/>
              <a:ea typeface="+mn-ea"/>
              <a:cs typeface="+mn-cs"/>
            </a:rPr>
            <a:t>Optimal</a:t>
          </a:r>
          <a:r>
            <a:rPr lang="en-IN" sz="2000" kern="1200" dirty="0"/>
            <a:t> </a:t>
          </a:r>
          <a:r>
            <a:rPr lang="en-IN" sz="2400" b="1" kern="1200" dirty="0">
              <a:solidFill>
                <a:srgbClr val="ED7420"/>
              </a:solidFill>
              <a:latin typeface="Tw Cen MT" panose="020B0602020104020603"/>
              <a:ea typeface="+mn-ea"/>
              <a:cs typeface="+mn-cs"/>
            </a:rPr>
            <a:t>Model</a:t>
          </a:r>
          <a:endParaRPr lang="en-US" sz="2400" b="1" kern="1200" dirty="0">
            <a:solidFill>
              <a:srgbClr val="ED7420"/>
            </a:solidFill>
            <a:latin typeface="Tw Cen MT" panose="020B0602020104020603"/>
            <a:ea typeface="+mn-ea"/>
            <a:cs typeface="+mn-cs"/>
          </a:endParaRPr>
        </a:p>
      </dsp:txBody>
      <dsp:txXfrm>
        <a:off x="2139400" y="2690653"/>
        <a:ext cx="1944003" cy="1166402"/>
      </dsp:txXfrm>
    </dsp:sp>
    <dsp:sp modelId="{508F0943-6547-4D94-9F20-60A2B32DD7AE}">
      <dsp:nvSpPr>
        <dsp:cNvPr id="0" name=""/>
        <dsp:cNvSpPr/>
      </dsp:nvSpPr>
      <dsp:spPr>
        <a:xfrm>
          <a:off x="30377" y="4150745"/>
          <a:ext cx="1944003" cy="1166402"/>
        </a:xfrm>
        <a:prstGeom prst="rect">
          <a:avLst/>
        </a:prstGeom>
        <a:gradFill rotWithShape="0">
          <a:gsLst>
            <a:gs pos="0">
              <a:schemeClr val="accent2">
                <a:hueOff val="-3124423"/>
                <a:satOff val="-6014"/>
                <a:lumOff val="420"/>
                <a:alphaOff val="0"/>
                <a:tint val="94000"/>
                <a:satMod val="100000"/>
                <a:lumMod val="108000"/>
              </a:schemeClr>
            </a:gs>
            <a:gs pos="50000">
              <a:schemeClr val="accent2">
                <a:hueOff val="-3124423"/>
                <a:satOff val="-6014"/>
                <a:lumOff val="420"/>
                <a:alphaOff val="0"/>
                <a:tint val="98000"/>
                <a:shade val="100000"/>
                <a:satMod val="100000"/>
                <a:lumMod val="100000"/>
              </a:schemeClr>
            </a:gs>
            <a:gs pos="100000">
              <a:schemeClr val="accent2">
                <a:hueOff val="-3124423"/>
                <a:satOff val="-6014"/>
                <a:lumOff val="42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rgbClr val="ED7420"/>
              </a:solidFill>
              <a:latin typeface="Tw Cen MT" panose="020B0602020104020603"/>
              <a:ea typeface="+mn-ea"/>
              <a:cs typeface="+mn-cs"/>
            </a:rPr>
            <a:t>Performance</a:t>
          </a:r>
          <a:r>
            <a:rPr lang="en-IN" sz="2000" kern="1200" dirty="0"/>
            <a:t> </a:t>
          </a:r>
          <a:r>
            <a:rPr lang="en-IN" sz="2400" b="1" kern="1200" dirty="0">
              <a:solidFill>
                <a:srgbClr val="ED7420"/>
              </a:solidFill>
              <a:latin typeface="Tw Cen MT" panose="020B0602020104020603"/>
              <a:ea typeface="+mn-ea"/>
              <a:cs typeface="+mn-cs"/>
            </a:rPr>
            <a:t>Metrices</a:t>
          </a:r>
          <a:endParaRPr lang="en-US" sz="2400" b="1" kern="1200" dirty="0">
            <a:solidFill>
              <a:srgbClr val="ED7420"/>
            </a:solidFill>
            <a:latin typeface="Tw Cen MT" panose="020B0602020104020603"/>
            <a:ea typeface="+mn-ea"/>
            <a:cs typeface="+mn-cs"/>
          </a:endParaRPr>
        </a:p>
      </dsp:txBody>
      <dsp:txXfrm>
        <a:off x="30377" y="4150745"/>
        <a:ext cx="1944003" cy="1166402"/>
      </dsp:txXfrm>
    </dsp:sp>
    <dsp:sp modelId="{8B98F062-68DA-4984-ADC9-D8FF9026A7E5}">
      <dsp:nvSpPr>
        <dsp:cNvPr id="0" name=""/>
        <dsp:cNvSpPr/>
      </dsp:nvSpPr>
      <dsp:spPr>
        <a:xfrm>
          <a:off x="0" y="2744981"/>
          <a:ext cx="1944003" cy="1166402"/>
        </a:xfrm>
        <a:prstGeom prst="rect">
          <a:avLst/>
        </a:prstGeom>
        <a:gradFill rotWithShape="0">
          <a:gsLst>
            <a:gs pos="0">
              <a:schemeClr val="accent2">
                <a:hueOff val="-3749308"/>
                <a:satOff val="-7217"/>
                <a:lumOff val="504"/>
                <a:alphaOff val="0"/>
                <a:tint val="94000"/>
                <a:satMod val="100000"/>
                <a:lumMod val="108000"/>
              </a:schemeClr>
            </a:gs>
            <a:gs pos="50000">
              <a:schemeClr val="accent2">
                <a:hueOff val="-3749308"/>
                <a:satOff val="-7217"/>
                <a:lumOff val="504"/>
                <a:alphaOff val="0"/>
                <a:tint val="98000"/>
                <a:shade val="100000"/>
                <a:satMod val="100000"/>
                <a:lumMod val="100000"/>
              </a:schemeClr>
            </a:gs>
            <a:gs pos="100000">
              <a:schemeClr val="accent2">
                <a:hueOff val="-3749308"/>
                <a:satOff val="-7217"/>
                <a:lumOff val="504"/>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rgbClr val="ED7420"/>
              </a:solidFill>
              <a:latin typeface="Tw Cen MT" panose="020B0602020104020603"/>
              <a:ea typeface="+mn-ea"/>
              <a:cs typeface="+mn-cs"/>
            </a:rPr>
            <a:t>Model</a:t>
          </a:r>
          <a:r>
            <a:rPr lang="en-IN" sz="2000" kern="1200" dirty="0"/>
            <a:t> </a:t>
          </a:r>
          <a:r>
            <a:rPr lang="en-IN" sz="2400" b="1" kern="1200" dirty="0">
              <a:solidFill>
                <a:srgbClr val="ED7420"/>
              </a:solidFill>
              <a:latin typeface="Tw Cen MT" panose="020B0602020104020603"/>
              <a:ea typeface="+mn-ea"/>
              <a:cs typeface="+mn-cs"/>
            </a:rPr>
            <a:t>Comparison</a:t>
          </a:r>
          <a:endParaRPr lang="en-US" sz="2400" b="1" kern="1200" dirty="0">
            <a:solidFill>
              <a:srgbClr val="ED7420"/>
            </a:solidFill>
            <a:latin typeface="Tw Cen MT" panose="020B0602020104020603"/>
            <a:ea typeface="+mn-ea"/>
            <a:cs typeface="+mn-cs"/>
          </a:endParaRPr>
        </a:p>
      </dsp:txBody>
      <dsp:txXfrm>
        <a:off x="0" y="2744981"/>
        <a:ext cx="1944003" cy="1166402"/>
      </dsp:txXfrm>
    </dsp:sp>
    <dsp:sp modelId="{6D09D99D-3466-43BC-8DE1-A13823BD02A6}">
      <dsp:nvSpPr>
        <dsp:cNvPr id="0" name=""/>
        <dsp:cNvSpPr/>
      </dsp:nvSpPr>
      <dsp:spPr>
        <a:xfrm>
          <a:off x="2138902" y="4116576"/>
          <a:ext cx="1944003" cy="1166402"/>
        </a:xfrm>
        <a:prstGeom prst="rect">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solidFill>
                <a:srgbClr val="ED7420"/>
              </a:solidFill>
              <a:latin typeface="Tw Cen MT" panose="020B0602020104020603"/>
              <a:ea typeface="+mn-ea"/>
              <a:cs typeface="+mn-cs"/>
            </a:rPr>
            <a:t>Business</a:t>
          </a:r>
          <a:r>
            <a:rPr lang="en-IN" sz="2000" kern="1200" dirty="0"/>
            <a:t> </a:t>
          </a:r>
          <a:r>
            <a:rPr lang="en-IN" sz="2400" b="1" kern="1200" dirty="0">
              <a:solidFill>
                <a:srgbClr val="ED7420"/>
              </a:solidFill>
              <a:latin typeface="Tw Cen MT" panose="020B0602020104020603"/>
              <a:ea typeface="+mn-ea"/>
              <a:cs typeface="+mn-cs"/>
            </a:rPr>
            <a:t>Insights</a:t>
          </a:r>
          <a:r>
            <a:rPr lang="en-IN" sz="2000" kern="1200" dirty="0"/>
            <a:t> </a:t>
          </a:r>
          <a:r>
            <a:rPr lang="en-IN" sz="2400" b="1" kern="1200" dirty="0">
              <a:solidFill>
                <a:srgbClr val="ED7420"/>
              </a:solidFill>
              <a:latin typeface="Tw Cen MT" panose="020B0602020104020603"/>
              <a:ea typeface="+mn-ea"/>
              <a:cs typeface="+mn-cs"/>
            </a:rPr>
            <a:t>&amp;</a:t>
          </a:r>
          <a:r>
            <a:rPr lang="en-IN" sz="2000" kern="1200" dirty="0"/>
            <a:t> </a:t>
          </a:r>
          <a:r>
            <a:rPr lang="en-IN" sz="2400" b="1" kern="1200" dirty="0">
              <a:solidFill>
                <a:srgbClr val="ED7420"/>
              </a:solidFill>
              <a:latin typeface="Tw Cen MT" panose="020B0602020104020603"/>
              <a:ea typeface="+mn-ea"/>
              <a:cs typeface="+mn-cs"/>
            </a:rPr>
            <a:t>Recommendations</a:t>
          </a:r>
          <a:endParaRPr lang="en-US" sz="2400" b="1" kern="1200" dirty="0">
            <a:solidFill>
              <a:srgbClr val="ED7420"/>
            </a:solidFill>
            <a:latin typeface="Tw Cen MT" panose="020B0602020104020603"/>
            <a:ea typeface="+mn-ea"/>
            <a:cs typeface="+mn-cs"/>
          </a:endParaRPr>
        </a:p>
      </dsp:txBody>
      <dsp:txXfrm>
        <a:off x="2138902" y="4116576"/>
        <a:ext cx="1944003" cy="1166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8D4DD-6E85-4841-A5B7-99AD7E66012E}">
      <dsp:nvSpPr>
        <dsp:cNvPr id="0" name=""/>
        <dsp:cNvSpPr/>
      </dsp:nvSpPr>
      <dsp:spPr>
        <a:xfrm>
          <a:off x="26621" y="4777"/>
          <a:ext cx="1355473" cy="961649"/>
        </a:xfrm>
        <a:prstGeom prst="roundRect">
          <a:avLst>
            <a:gd name="adj" fmla="val 10000"/>
          </a:avLst>
        </a:prstGeom>
        <a:solidFill>
          <a:srgbClr val="EB701E"/>
        </a:soli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Cleaning</a:t>
          </a:r>
          <a:endParaRPr lang="en-IN" sz="1600" kern="1200" dirty="0"/>
        </a:p>
      </dsp:txBody>
      <dsp:txXfrm>
        <a:off x="54787" y="32943"/>
        <a:ext cx="1299141" cy="905317"/>
      </dsp:txXfrm>
    </dsp:sp>
    <dsp:sp modelId="{940C534A-E575-4743-BFC5-9B28A056B1D6}">
      <dsp:nvSpPr>
        <dsp:cNvPr id="0" name=""/>
        <dsp:cNvSpPr/>
      </dsp:nvSpPr>
      <dsp:spPr>
        <a:xfrm rot="5400000">
          <a:off x="571153" y="984188"/>
          <a:ext cx="266410" cy="319692"/>
        </a:xfrm>
        <a:prstGeom prst="rightArrow">
          <a:avLst>
            <a:gd name="adj1" fmla="val 60000"/>
            <a:gd name="adj2" fmla="val 50000"/>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608451" y="1010829"/>
        <a:ext cx="191816" cy="186487"/>
      </dsp:txXfrm>
    </dsp:sp>
    <dsp:sp modelId="{2329EE43-3EAD-4E8E-8E06-994E85590AE2}">
      <dsp:nvSpPr>
        <dsp:cNvPr id="0" name=""/>
        <dsp:cNvSpPr/>
      </dsp:nvSpPr>
      <dsp:spPr>
        <a:xfrm>
          <a:off x="26621" y="1321641"/>
          <a:ext cx="1355473" cy="864128"/>
        </a:xfrm>
        <a:prstGeom prst="roundRect">
          <a:avLst>
            <a:gd name="adj" fmla="val 10000"/>
          </a:avLst>
        </a:prstGeom>
        <a:solidFill>
          <a:srgbClr val="959595"/>
        </a:soli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Encoding</a:t>
          </a:r>
          <a:endParaRPr lang="en-IN" sz="1600" kern="1200" dirty="0"/>
        </a:p>
      </dsp:txBody>
      <dsp:txXfrm>
        <a:off x="51930" y="1346950"/>
        <a:ext cx="1304855" cy="813510"/>
      </dsp:txXfrm>
    </dsp:sp>
    <dsp:sp modelId="{2075B14B-D2DD-4C05-BB8D-D77DB2E6B71C}">
      <dsp:nvSpPr>
        <dsp:cNvPr id="0" name=""/>
        <dsp:cNvSpPr/>
      </dsp:nvSpPr>
      <dsp:spPr>
        <a:xfrm rot="5400000">
          <a:off x="571153" y="2203530"/>
          <a:ext cx="266410" cy="319692"/>
        </a:xfrm>
        <a:prstGeom prst="rightArrow">
          <a:avLst>
            <a:gd name="adj1" fmla="val 60000"/>
            <a:gd name="adj2" fmla="val 50000"/>
          </a:avLst>
        </a:prstGeom>
        <a:gradFill rotWithShape="0">
          <a:gsLst>
            <a:gs pos="0">
              <a:schemeClr val="accent3">
                <a:hueOff val="0"/>
                <a:satOff val="0"/>
                <a:lumOff val="0"/>
                <a:alphaOff val="0"/>
                <a:tint val="94000"/>
                <a:satMod val="100000"/>
                <a:lumMod val="108000"/>
              </a:schemeClr>
            </a:gs>
            <a:gs pos="50000">
              <a:schemeClr val="accent3">
                <a:hueOff val="0"/>
                <a:satOff val="0"/>
                <a:lumOff val="0"/>
                <a:alphaOff val="0"/>
                <a:tint val="98000"/>
                <a:shade val="100000"/>
                <a:satMod val="100000"/>
                <a:lumMod val="100000"/>
              </a:schemeClr>
            </a:gs>
            <a:gs pos="100000">
              <a:schemeClr val="accent3">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608451" y="2230171"/>
        <a:ext cx="191816" cy="186487"/>
      </dsp:txXfrm>
    </dsp:sp>
    <dsp:sp modelId="{CE1289A1-DC34-48D2-82CD-1932C7CC8221}">
      <dsp:nvSpPr>
        <dsp:cNvPr id="0" name=""/>
        <dsp:cNvSpPr/>
      </dsp:nvSpPr>
      <dsp:spPr>
        <a:xfrm>
          <a:off x="26621" y="2540984"/>
          <a:ext cx="1355473" cy="710427"/>
        </a:xfrm>
        <a:prstGeom prst="roundRect">
          <a:avLst>
            <a:gd name="adj" fmla="val 10000"/>
          </a:avLst>
        </a:prstGeom>
        <a:solidFill>
          <a:srgbClr val="FFC518"/>
        </a:soli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 Transformation</a:t>
          </a:r>
          <a:endParaRPr lang="en-IN" sz="1600" kern="1200" dirty="0"/>
        </a:p>
      </dsp:txBody>
      <dsp:txXfrm>
        <a:off x="47429" y="2561792"/>
        <a:ext cx="1313857" cy="668811"/>
      </dsp:txXfrm>
    </dsp:sp>
    <dsp:sp modelId="{D5CBFCD9-BD50-4206-A553-4D83A2EE48C9}">
      <dsp:nvSpPr>
        <dsp:cNvPr id="0" name=""/>
        <dsp:cNvSpPr/>
      </dsp:nvSpPr>
      <dsp:spPr>
        <a:xfrm rot="5400000">
          <a:off x="571153" y="3269172"/>
          <a:ext cx="266410" cy="319692"/>
        </a:xfrm>
        <a:prstGeom prst="rightArrow">
          <a:avLst>
            <a:gd name="adj1" fmla="val 60000"/>
            <a:gd name="adj2" fmla="val 50000"/>
          </a:avLst>
        </a:prstGeom>
        <a:gradFill rotWithShape="0">
          <a:gsLst>
            <a:gs pos="0">
              <a:schemeClr val="accent4">
                <a:hueOff val="0"/>
                <a:satOff val="0"/>
                <a:lumOff val="0"/>
                <a:alphaOff val="0"/>
                <a:tint val="94000"/>
                <a:satMod val="100000"/>
                <a:lumMod val="108000"/>
              </a:schemeClr>
            </a:gs>
            <a:gs pos="50000">
              <a:schemeClr val="accent4">
                <a:hueOff val="0"/>
                <a:satOff val="0"/>
                <a:lumOff val="0"/>
                <a:alphaOff val="0"/>
                <a:tint val="98000"/>
                <a:shade val="100000"/>
                <a:satMod val="100000"/>
                <a:lumMod val="100000"/>
              </a:schemeClr>
            </a:gs>
            <a:gs pos="100000">
              <a:schemeClr val="accent4">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608451" y="3295813"/>
        <a:ext cx="191816" cy="186487"/>
      </dsp:txXfrm>
    </dsp:sp>
    <dsp:sp modelId="{5FABC127-B6BD-4188-963E-F4E00EB8F49B}">
      <dsp:nvSpPr>
        <dsp:cNvPr id="0" name=""/>
        <dsp:cNvSpPr/>
      </dsp:nvSpPr>
      <dsp:spPr>
        <a:xfrm>
          <a:off x="0" y="3606625"/>
          <a:ext cx="1408717" cy="624039"/>
        </a:xfrm>
        <a:prstGeom prst="roundRect">
          <a:avLst>
            <a:gd name="adj" fmla="val 10000"/>
          </a:avLst>
        </a:prstGeom>
        <a:solidFill>
          <a:srgbClr val="4A8FCF"/>
        </a:soli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Train – Test Split</a:t>
          </a:r>
          <a:endParaRPr lang="en-IN" sz="1600" kern="1200" dirty="0"/>
        </a:p>
      </dsp:txBody>
      <dsp:txXfrm>
        <a:off x="18277" y="3624902"/>
        <a:ext cx="1372163" cy="587485"/>
      </dsp:txXfrm>
    </dsp:sp>
    <dsp:sp modelId="{FD80EAAA-C845-4545-8455-5C85D028C468}">
      <dsp:nvSpPr>
        <dsp:cNvPr id="0" name=""/>
        <dsp:cNvSpPr/>
      </dsp:nvSpPr>
      <dsp:spPr>
        <a:xfrm rot="5400000">
          <a:off x="571153" y="4248426"/>
          <a:ext cx="266410" cy="319692"/>
        </a:xfrm>
        <a:prstGeom prst="rightArrow">
          <a:avLst>
            <a:gd name="adj1" fmla="val 60000"/>
            <a:gd name="adj2" fmla="val 50000"/>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608451" y="4275067"/>
        <a:ext cx="191816" cy="186487"/>
      </dsp:txXfrm>
    </dsp:sp>
    <dsp:sp modelId="{766013BD-BCF2-4831-A972-ACE1B42015FA}">
      <dsp:nvSpPr>
        <dsp:cNvPr id="0" name=""/>
        <dsp:cNvSpPr/>
      </dsp:nvSpPr>
      <dsp:spPr>
        <a:xfrm>
          <a:off x="26621" y="4585879"/>
          <a:ext cx="1355473" cy="843590"/>
        </a:xfrm>
        <a:prstGeom prst="roundRect">
          <a:avLst>
            <a:gd name="adj" fmla="val 10000"/>
          </a:avLst>
        </a:prstGeom>
        <a:solidFill>
          <a:srgbClr val="74B34C"/>
        </a:solidFill>
        <a:ln>
          <a:noFill/>
        </a:ln>
        <a:effectLst>
          <a:outerShdw blurRad="50800" dist="25400" dir="5400000" rotWithShape="0">
            <a:srgbClr val="000000">
              <a:alpha val="2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Models Built</a:t>
          </a:r>
          <a:endParaRPr lang="en-IN" sz="1600" kern="1200" dirty="0"/>
        </a:p>
      </dsp:txBody>
      <dsp:txXfrm>
        <a:off x="51329" y="4610587"/>
        <a:ext cx="1306057" cy="79417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AEF700-9B0B-4359-8356-DCE7EE4E4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B9BF05B-06DB-4EC8-B476-CF95F9BD85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3D6361-1E3C-4214-95E1-B8DE93421F8F}" type="datetimeFigureOut">
              <a:rPr lang="en-US" smtClean="0"/>
              <a:t>7/28/2024</a:t>
            </a:fld>
            <a:endParaRPr lang="en-US" dirty="0"/>
          </a:p>
        </p:txBody>
      </p:sp>
      <p:sp>
        <p:nvSpPr>
          <p:cNvPr id="4" name="Footer Placeholder 3">
            <a:extLst>
              <a:ext uri="{FF2B5EF4-FFF2-40B4-BE49-F238E27FC236}">
                <a16:creationId xmlns:a16="http://schemas.microsoft.com/office/drawing/2014/main" id="{6321952E-79CD-4E03-AAEB-C22680419E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3DCA65F-8548-4E36-8331-FD471638B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CE0281-66A0-46B8-BDE2-AEF0C7453753}" type="slidenum">
              <a:rPr lang="en-US" smtClean="0"/>
              <a:t>‹#›</a:t>
            </a:fld>
            <a:endParaRPr lang="en-US" dirty="0"/>
          </a:p>
        </p:txBody>
      </p:sp>
    </p:spTree>
    <p:extLst>
      <p:ext uri="{BB962C8B-B14F-4D97-AF65-F5344CB8AC3E}">
        <p14:creationId xmlns:p14="http://schemas.microsoft.com/office/powerpoint/2010/main" val="65573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9CFFA-1E2F-4435-8DD6-9B5CC3FF4505}" type="datetimeFigureOut">
              <a:rPr lang="en-US" smtClean="0"/>
              <a:t>7/28/2024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DED1C-4656-4CF8-AD34-DC4A65BB3913}" type="slidenum">
              <a:rPr lang="en-US" smtClean="0"/>
              <a:t>‹#›</a:t>
            </a:fld>
            <a:endParaRPr lang="en-US" dirty="0"/>
          </a:p>
        </p:txBody>
      </p:sp>
    </p:spTree>
    <p:extLst>
      <p:ext uri="{BB962C8B-B14F-4D97-AF65-F5344CB8AC3E}">
        <p14:creationId xmlns:p14="http://schemas.microsoft.com/office/powerpoint/2010/main" val="3895429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Hello all, myself Shobha kumari Choudhary. As a part of Mentorness internship program I have build a machine learning project on heart attack prediction. This is a supervised machine learning classification problem aims at finding the risk associated with the heart disease </a:t>
            </a:r>
            <a:endParaRPr lang="en-IN" sz="1800" b="0" i="0" u="none" strike="noStrike" baseline="0" dirty="0">
              <a:solidFill>
                <a:srgbClr val="000000"/>
              </a:solidFill>
              <a:latin typeface="Calibri" panose="020F0502020204030204" pitchFamily="34" charset="0"/>
            </a:endParaRPr>
          </a:p>
          <a:p>
            <a:pPr algn="l"/>
            <a:r>
              <a:rPr lang="en-US" sz="1800" b="0" i="0" u="none" strike="noStrike" baseline="0" dirty="0">
                <a:solidFill>
                  <a:srgbClr val="000000"/>
                </a:solidFill>
                <a:latin typeface="Calibri" panose="020F0502020204030204" pitchFamily="34" charset="0"/>
              </a:rPr>
              <a:t> By analyzing various medical and demographic factors </a:t>
            </a:r>
            <a:r>
              <a:rPr lang="en-US" sz="1800" b="0" i="0" u="none" strike="noStrike" baseline="0" dirty="0">
                <a:solidFill>
                  <a:srgbClr val="000000"/>
                </a:solidFill>
              </a:rPr>
              <a:t>that can estimate the likelihood of a heart attack. </a:t>
            </a:r>
            <a:endParaRPr lang="en-US" dirty="0"/>
          </a:p>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1</a:t>
            </a:fld>
            <a:endParaRPr lang="en-US" dirty="0"/>
          </a:p>
        </p:txBody>
      </p:sp>
    </p:spTree>
    <p:extLst>
      <p:ext uri="{BB962C8B-B14F-4D97-AF65-F5344CB8AC3E}">
        <p14:creationId xmlns:p14="http://schemas.microsoft.com/office/powerpoint/2010/main" val="2040842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highlight>
                  <a:srgbClr val="FFFFFF"/>
                </a:highlight>
                <a:latin typeface="Cambria" panose="02040503050406030204" pitchFamily="18" charset="0"/>
              </a:rPr>
              <a:t>confusion matrix is used to evaluate the performance of ML models. The confusion matrix is a table showing the difference between the actual and predicted classes. Each row of the confusion matrix represents an instance in the predicted class, while each column represents an instance in the real class (and vice versa). The confusion matrix usually contains four different terms: True Positive (TP), False Positive (FP), True Negative (TN), and False Negative (FN).</a:t>
            </a:r>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11</a:t>
            </a:fld>
            <a:endParaRPr lang="en-US" dirty="0"/>
          </a:p>
        </p:txBody>
      </p:sp>
    </p:spTree>
    <p:extLst>
      <p:ext uri="{BB962C8B-B14F-4D97-AF65-F5344CB8AC3E}">
        <p14:creationId xmlns:p14="http://schemas.microsoft.com/office/powerpoint/2010/main" val="3453078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ROC curve is a curve showing the performance of a classification model at different thresholds. Auc measures the entire area under ROC curve.</a:t>
            </a:r>
          </a:p>
          <a:p>
            <a:r>
              <a:rPr lang="en-US" dirty="0"/>
              <a:t>AUC is the measure of the ability of a classifier to distinguish between classes.</a:t>
            </a:r>
            <a:endParaRPr lang="en-IN" dirty="0"/>
          </a:p>
        </p:txBody>
      </p:sp>
      <p:sp>
        <p:nvSpPr>
          <p:cNvPr id="4" name="Slide Number Placeholder 3"/>
          <p:cNvSpPr>
            <a:spLocks noGrp="1"/>
          </p:cNvSpPr>
          <p:nvPr>
            <p:ph type="sldNum" sz="quarter" idx="5"/>
          </p:nvPr>
        </p:nvSpPr>
        <p:spPr/>
        <p:txBody>
          <a:bodyPr/>
          <a:lstStyle/>
          <a:p>
            <a:fld id="{99EDED1C-4656-4CF8-AD34-DC4A65BB3913}" type="slidenum">
              <a:rPr lang="en-US" smtClean="0"/>
              <a:t>12</a:t>
            </a:fld>
            <a:endParaRPr lang="en-US" dirty="0"/>
          </a:p>
        </p:txBody>
      </p:sp>
    </p:spTree>
    <p:extLst>
      <p:ext uri="{BB962C8B-B14F-4D97-AF65-F5344CB8AC3E}">
        <p14:creationId xmlns:p14="http://schemas.microsoft.com/office/powerpoint/2010/main" val="2282694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highlight>
                  <a:srgbClr val="FFFFFF"/>
                </a:highlight>
                <a:latin typeface="Cambria" panose="02040503050406030204" pitchFamily="18" charset="0"/>
              </a:rPr>
              <a:t>The main objective of this study is to select the optimum features from the heart disease dataset and use it in the Machine Learning method to classify the healthy and non-healthy heart disease data. Some of the features do not have more efficiency in the classification of heart disease. </a:t>
            </a:r>
            <a:endParaRPr lang="en-IN" dirty="0"/>
          </a:p>
        </p:txBody>
      </p:sp>
      <p:sp>
        <p:nvSpPr>
          <p:cNvPr id="4" name="Slide Number Placeholder 3"/>
          <p:cNvSpPr>
            <a:spLocks noGrp="1"/>
          </p:cNvSpPr>
          <p:nvPr>
            <p:ph type="sldNum" sz="quarter" idx="5"/>
          </p:nvPr>
        </p:nvSpPr>
        <p:spPr/>
        <p:txBody>
          <a:bodyPr/>
          <a:lstStyle/>
          <a:p>
            <a:fld id="{99EDED1C-4656-4CF8-AD34-DC4A65BB3913}" type="slidenum">
              <a:rPr lang="en-US" smtClean="0"/>
              <a:t>13</a:t>
            </a:fld>
            <a:endParaRPr lang="en-US" dirty="0"/>
          </a:p>
        </p:txBody>
      </p:sp>
    </p:spTree>
    <p:extLst>
      <p:ext uri="{BB962C8B-B14F-4D97-AF65-F5344CB8AC3E}">
        <p14:creationId xmlns:p14="http://schemas.microsoft.com/office/powerpoint/2010/main" val="2729283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15</a:t>
            </a:fld>
            <a:endParaRPr lang="en-US" dirty="0"/>
          </a:p>
        </p:txBody>
      </p:sp>
    </p:spTree>
    <p:extLst>
      <p:ext uri="{BB962C8B-B14F-4D97-AF65-F5344CB8AC3E}">
        <p14:creationId xmlns:p14="http://schemas.microsoft.com/office/powerpoint/2010/main" val="3929177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Agenda : here I will discuss on PS that is predicting the risk associated with heart disease, then I will give preview on dataset, then I will talk about EDA part and uncover some useful insights that causes heart attack also some preventive measures, then I will discuss the modelling approach used . then I will compare the models built based on accuracy score, then next will the optimal model I built using ML. and their performance metrices. And lastly </a:t>
            </a:r>
            <a:r>
              <a:rPr lang="en-US" dirty="0" err="1"/>
              <a:t>i</a:t>
            </a:r>
            <a:r>
              <a:rPr lang="en-US" dirty="0"/>
              <a:t> will give business insights &amp; recommendations.</a:t>
            </a:r>
            <a:endParaRPr lang="en-IN" dirty="0"/>
          </a:p>
          <a:p>
            <a:endParaRPr lang="en-IN" dirty="0"/>
          </a:p>
        </p:txBody>
      </p:sp>
      <p:sp>
        <p:nvSpPr>
          <p:cNvPr id="4" name="Slide Number Placeholder 3"/>
          <p:cNvSpPr>
            <a:spLocks noGrp="1"/>
          </p:cNvSpPr>
          <p:nvPr>
            <p:ph type="sldNum" sz="quarter" idx="5"/>
          </p:nvPr>
        </p:nvSpPr>
        <p:spPr/>
        <p:txBody>
          <a:bodyPr/>
          <a:lstStyle/>
          <a:p>
            <a:fld id="{99EDED1C-4656-4CF8-AD34-DC4A65BB3913}" type="slidenum">
              <a:rPr lang="en-US" smtClean="0"/>
              <a:t>2</a:t>
            </a:fld>
            <a:endParaRPr lang="en-US" dirty="0"/>
          </a:p>
        </p:txBody>
      </p:sp>
    </p:spTree>
    <p:extLst>
      <p:ext uri="{BB962C8B-B14F-4D97-AF65-F5344CB8AC3E}">
        <p14:creationId xmlns:p14="http://schemas.microsoft.com/office/powerpoint/2010/main" val="357494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FFF"/>
                </a:highlight>
                <a:latin typeface="HelveticaNeue Regular"/>
              </a:rPr>
              <a:t>Heart attack is one of the most pressing problems of the health care industry. </a:t>
            </a:r>
            <a:r>
              <a:rPr lang="en-US" b="0" i="0" dirty="0">
                <a:solidFill>
                  <a:srgbClr val="212121"/>
                </a:solidFill>
                <a:effectLst/>
                <a:highlight>
                  <a:srgbClr val="FFFFFF"/>
                </a:highlight>
                <a:latin typeface="Cambria" panose="02040503050406030204" pitchFamily="18" charset="0"/>
              </a:rPr>
              <a:t>The main reasons for the significant increase in heart disease in recent years are people’s lifestyle, lack of exercise, and consumption of various processed foods. Heart disease in its advanced stages can cause heart attacks and endanger the lives of patients, so it is necessary to detect the disease quickly and in its early stages with intelligent and therapeutic methods. Early detection of this disease is vital to save people’s lives. </a:t>
            </a:r>
            <a:r>
              <a:rPr lang="en-US" b="0" i="0" dirty="0">
                <a:solidFill>
                  <a:srgbClr val="333333"/>
                </a:solidFill>
                <a:effectLst/>
                <a:highlight>
                  <a:srgbClr val="FFFFFF"/>
                </a:highlight>
                <a:latin typeface="HelveticaNeue Regular"/>
              </a:rPr>
              <a:t>The aim of this model building is an attempt to reduce the efforts and time put in by the doctor by automating the risk prediction with the help of a binary classifier.</a:t>
            </a:r>
            <a:r>
              <a:rPr lang="en-US" b="0" i="0" dirty="0">
                <a:solidFill>
                  <a:srgbClr val="212121"/>
                </a:solidFill>
                <a:effectLst/>
                <a:highlight>
                  <a:srgbClr val="FFFFFF"/>
                </a:highlight>
                <a:latin typeface="Cambria" panose="02040503050406030204" pitchFamily="18" charset="0"/>
              </a:rPr>
              <a:t> Machine Learning (ML), is one of the most convenient, fastest, and low-cost ways to detect disease. </a:t>
            </a:r>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3</a:t>
            </a:fld>
            <a:endParaRPr lang="en-US" dirty="0"/>
          </a:p>
        </p:txBody>
      </p:sp>
    </p:spTree>
    <p:extLst>
      <p:ext uri="{BB962C8B-B14F-4D97-AF65-F5344CB8AC3E}">
        <p14:creationId xmlns:p14="http://schemas.microsoft.com/office/powerpoint/2010/main" val="64323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highlight>
                  <a:srgbClr val="FFFFFF"/>
                </a:highlight>
                <a:latin typeface="Cambria" panose="02040503050406030204" pitchFamily="18" charset="0"/>
              </a:rPr>
              <a:t>The features in the dataset used to train the model and the selection of the ML algorithm have a significant impact on the performance of the model.</a:t>
            </a:r>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4</a:t>
            </a:fld>
            <a:endParaRPr lang="en-US" dirty="0"/>
          </a:p>
        </p:txBody>
      </p:sp>
    </p:spTree>
    <p:extLst>
      <p:ext uri="{BB962C8B-B14F-4D97-AF65-F5344CB8AC3E}">
        <p14:creationId xmlns:p14="http://schemas.microsoft.com/office/powerpoint/2010/main" val="2326017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various I have done EDA and found some valuable insights causing heart attack. Based on chest pain &amp; target column I found that max patients have type-0 cp but risk of heart disease occur with patients having type-2 cp which is alarming and need to take care of using proper medications.</a:t>
            </a:r>
          </a:p>
          <a:p>
            <a:r>
              <a:rPr lang="en-US" dirty="0"/>
              <a:t>And patients with max heart rate are more prone to heart disease.</a:t>
            </a:r>
            <a:endParaRPr lang="en-IN" dirty="0"/>
          </a:p>
          <a:p>
            <a:endParaRPr lang="en-IN" dirty="0"/>
          </a:p>
        </p:txBody>
      </p:sp>
      <p:sp>
        <p:nvSpPr>
          <p:cNvPr id="4" name="Slide Number Placeholder 3"/>
          <p:cNvSpPr>
            <a:spLocks noGrp="1"/>
          </p:cNvSpPr>
          <p:nvPr>
            <p:ph type="sldNum" sz="quarter" idx="5"/>
          </p:nvPr>
        </p:nvSpPr>
        <p:spPr/>
        <p:txBody>
          <a:bodyPr/>
          <a:lstStyle/>
          <a:p>
            <a:fld id="{99EDED1C-4656-4CF8-AD34-DC4A65BB3913}" type="slidenum">
              <a:rPr lang="en-US" smtClean="0"/>
              <a:t>6</a:t>
            </a:fld>
            <a:endParaRPr lang="en-US" dirty="0"/>
          </a:p>
        </p:txBody>
      </p:sp>
    </p:spTree>
    <p:extLst>
      <p:ext uri="{BB962C8B-B14F-4D97-AF65-F5344CB8AC3E}">
        <p14:creationId xmlns:p14="http://schemas.microsoft.com/office/powerpoint/2010/main" val="205023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 diabetic patients r more at a risk of heart disease. It might </a:t>
            </a:r>
            <a:r>
              <a:rPr lang="en-US" sz="1200" b="1" dirty="0">
                <a:solidFill>
                  <a:srgbClr val="002060"/>
                </a:solidFill>
              </a:rPr>
              <a:t>be due to as Diabetic patients are already on a controlled diet, so their risk of Heart Disease is Low.</a:t>
            </a:r>
          </a:p>
          <a:p>
            <a:r>
              <a:rPr lang="en-US" sz="1200" b="1" dirty="0">
                <a:solidFill>
                  <a:srgbClr val="002060"/>
                </a:solidFill>
              </a:rPr>
              <a:t>Also found that bp level of male is more compared to female as a result male are more at a risk of heart disease.</a:t>
            </a:r>
            <a:endParaRPr lang="en-US" dirty="0"/>
          </a:p>
          <a:p>
            <a:endParaRPr lang="en-IN" dirty="0"/>
          </a:p>
        </p:txBody>
      </p:sp>
      <p:sp>
        <p:nvSpPr>
          <p:cNvPr id="4" name="Slide Number Placeholder 3"/>
          <p:cNvSpPr>
            <a:spLocks noGrp="1"/>
          </p:cNvSpPr>
          <p:nvPr>
            <p:ph type="sldNum" sz="quarter" idx="5"/>
          </p:nvPr>
        </p:nvSpPr>
        <p:spPr/>
        <p:txBody>
          <a:bodyPr/>
          <a:lstStyle/>
          <a:p>
            <a:fld id="{99EDED1C-4656-4CF8-AD34-DC4A65BB3913}" type="slidenum">
              <a:rPr lang="en-US" smtClean="0"/>
              <a:t>7</a:t>
            </a:fld>
            <a:endParaRPr lang="en-US" dirty="0"/>
          </a:p>
        </p:txBody>
      </p:sp>
    </p:spTree>
    <p:extLst>
      <p:ext uri="{BB962C8B-B14F-4D97-AF65-F5344CB8AC3E}">
        <p14:creationId xmlns:p14="http://schemas.microsoft.com/office/powerpoint/2010/main" val="2312023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highlight>
                  <a:srgbClr val="FFFFFF"/>
                </a:highlight>
                <a:latin typeface="Cambria" panose="02040503050406030204" pitchFamily="18" charset="0"/>
              </a:rPr>
              <a:t>Various preprocessing (outlier detection, normalization, etc.) and feature selection processes were applied to the dataset.</a:t>
            </a:r>
            <a:endParaRPr lang="en-IN" dirty="0"/>
          </a:p>
        </p:txBody>
      </p:sp>
      <p:sp>
        <p:nvSpPr>
          <p:cNvPr id="4" name="Slide Number Placeholder 3"/>
          <p:cNvSpPr>
            <a:spLocks noGrp="1"/>
          </p:cNvSpPr>
          <p:nvPr>
            <p:ph type="sldNum" sz="quarter" idx="5"/>
          </p:nvPr>
        </p:nvSpPr>
        <p:spPr/>
        <p:txBody>
          <a:bodyPr/>
          <a:lstStyle/>
          <a:p>
            <a:fld id="{99EDED1C-4656-4CF8-AD34-DC4A65BB3913}" type="slidenum">
              <a:rPr lang="en-US" smtClean="0"/>
              <a:t>8</a:t>
            </a:fld>
            <a:endParaRPr lang="en-US" dirty="0"/>
          </a:p>
        </p:txBody>
      </p:sp>
    </p:spTree>
    <p:extLst>
      <p:ext uri="{BB962C8B-B14F-4D97-AF65-F5344CB8AC3E}">
        <p14:creationId xmlns:p14="http://schemas.microsoft.com/office/powerpoint/2010/main" val="570391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highlight>
                  <a:srgbClr val="FFFFFF"/>
                </a:highlight>
                <a:latin typeface="Cambria" panose="02040503050406030204" pitchFamily="18" charset="0"/>
              </a:rPr>
              <a:t>The models obtained by training the feature-selected dataset with different ML algorithms were tested, and their performances were compared. The highest performance was obtained for the GDB classifier model trained on the dataset. </a:t>
            </a:r>
          </a:p>
          <a:p>
            <a:r>
              <a:rPr lang="en-IN" b="0" i="0" dirty="0">
                <a:solidFill>
                  <a:srgbClr val="212121"/>
                </a:solidFill>
                <a:effectLst/>
                <a:highlight>
                  <a:srgbClr val="FFFFFF"/>
                </a:highlight>
                <a:latin typeface="Cambria" panose="02040503050406030204" pitchFamily="18" charset="0"/>
              </a:rPr>
              <a:t>examined the performance of ML models such as Logistic Regression (LR), Decision Tree (DT), Random Forest (RF), Support Vector Machine (SVM), SVM with grid search (SVMG), K-Nearest Neighbour (KNN) for heart disease classification. </a:t>
            </a:r>
            <a:endParaRPr lang="en-IN" dirty="0"/>
          </a:p>
        </p:txBody>
      </p:sp>
      <p:sp>
        <p:nvSpPr>
          <p:cNvPr id="4" name="Slide Number Placeholder 3"/>
          <p:cNvSpPr>
            <a:spLocks noGrp="1"/>
          </p:cNvSpPr>
          <p:nvPr>
            <p:ph type="sldNum" sz="quarter" idx="5"/>
          </p:nvPr>
        </p:nvSpPr>
        <p:spPr/>
        <p:txBody>
          <a:bodyPr/>
          <a:lstStyle/>
          <a:p>
            <a:fld id="{99EDED1C-4656-4CF8-AD34-DC4A65BB3913}" type="slidenum">
              <a:rPr lang="en-US" smtClean="0"/>
              <a:t>9</a:t>
            </a:fld>
            <a:endParaRPr lang="en-US" dirty="0"/>
          </a:p>
        </p:txBody>
      </p:sp>
    </p:spTree>
    <p:extLst>
      <p:ext uri="{BB962C8B-B14F-4D97-AF65-F5344CB8AC3E}">
        <p14:creationId xmlns:p14="http://schemas.microsoft.com/office/powerpoint/2010/main" val="2192501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highlight>
                  <a:srgbClr val="FFFFFF"/>
                </a:highlight>
                <a:latin typeface="Cambria" panose="02040503050406030204" pitchFamily="18" charset="0"/>
              </a:rPr>
              <a:t>The highest performance was obtained for the GDB classifier model trained on the dataset with precision, recall, accuracy and Area under curve of 86%, 89%, 90% and 96% respectively. In this section, the proposed method has been implemented on the test data, and the results have been compared with other ML methods</a:t>
            </a:r>
            <a:endParaRPr lang="en-US" dirty="0"/>
          </a:p>
        </p:txBody>
      </p:sp>
      <p:sp>
        <p:nvSpPr>
          <p:cNvPr id="4" name="Slide Number Placeholder 3"/>
          <p:cNvSpPr>
            <a:spLocks noGrp="1"/>
          </p:cNvSpPr>
          <p:nvPr>
            <p:ph type="sldNum" sz="quarter" idx="5"/>
          </p:nvPr>
        </p:nvSpPr>
        <p:spPr/>
        <p:txBody>
          <a:bodyPr/>
          <a:lstStyle/>
          <a:p>
            <a:fld id="{99EDED1C-4656-4CF8-AD34-DC4A65BB3913}" type="slidenum">
              <a:rPr lang="en-US" smtClean="0"/>
              <a:t>10</a:t>
            </a:fld>
            <a:endParaRPr lang="en-US" dirty="0"/>
          </a:p>
        </p:txBody>
      </p:sp>
    </p:spTree>
    <p:extLst>
      <p:ext uri="{BB962C8B-B14F-4D97-AF65-F5344CB8AC3E}">
        <p14:creationId xmlns:p14="http://schemas.microsoft.com/office/powerpoint/2010/main" val="470719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7403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697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422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31610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213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8399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7418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9669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5640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4972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2707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5351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164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024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332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379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5185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249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smtClean="0"/>
              <a:pPr/>
              <a:t>7/28/2024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5226178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705"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fif"/><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10.m4a"/><Relationship Id="rId7" Type="http://schemas.openxmlformats.org/officeDocument/2006/relationships/image" Target="../media/image20.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9.xml"/><Relationship Id="rId10" Type="http://schemas.openxmlformats.org/officeDocument/2006/relationships/image" Target="../media/image6.png"/><Relationship Id="rId4" Type="http://schemas.openxmlformats.org/officeDocument/2006/relationships/slideLayout" Target="../slideLayouts/slideLayout18.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10.xml"/><Relationship Id="rId10"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6.png"/><Relationship Id="rId2" Type="http://schemas.microsoft.com/office/2007/relationships/media" Target="../media/media12.m4a"/><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6.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26.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1.xml"/><Relationship Id="rId5" Type="http://schemas.openxmlformats.org/officeDocument/2006/relationships/image" Target="../media/image6.png"/><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7.jfif"/><Relationship Id="rId3" Type="http://schemas.openxmlformats.org/officeDocument/2006/relationships/audio" Target="../media/media15.m4a"/><Relationship Id="rId7" Type="http://schemas.openxmlformats.org/officeDocument/2006/relationships/image" Target="../media/image20.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9.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image" Target="../media/image8.png"/><Relationship Id="rId12" Type="http://schemas.microsoft.com/office/2007/relationships/diagramDrawing" Target="../diagrams/drawing1.xml"/><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7.jfif"/><Relationship Id="rId11" Type="http://schemas.openxmlformats.org/officeDocument/2006/relationships/diagramColors" Target="../diagrams/colors1.xml"/><Relationship Id="rId5" Type="http://schemas.openxmlformats.org/officeDocument/2006/relationships/notesSlide" Target="../notesSlides/notesSlide2.xml"/><Relationship Id="rId10" Type="http://schemas.openxmlformats.org/officeDocument/2006/relationships/diagramQuickStyle" Target="../diagrams/quickStyle1.xml"/><Relationship Id="rId4" Type="http://schemas.openxmlformats.org/officeDocument/2006/relationships/slideLayout" Target="../slideLayouts/slideLayout18.xml"/><Relationship Id="rId9"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8.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9.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4.m4a"/><Relationship Id="rId7" Type="http://schemas.openxmlformats.org/officeDocument/2006/relationships/image" Target="../media/image8.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9.jpeg"/><Relationship Id="rId5" Type="http://schemas.openxmlformats.org/officeDocument/2006/relationships/notesSlide" Target="../notesSlides/notesSlide4.xml"/><Relationship Id="rId4"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5.m4a"/><Relationship Id="rId7" Type="http://schemas.openxmlformats.org/officeDocument/2006/relationships/image" Target="../media/image11.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6.m4a"/><Relationship Id="rId7" Type="http://schemas.openxmlformats.org/officeDocument/2006/relationships/image" Target="../media/image8.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5.xml"/><Relationship Id="rId10" Type="http://schemas.openxmlformats.org/officeDocument/2006/relationships/image" Target="../media/image6.png"/><Relationship Id="rId4" Type="http://schemas.openxmlformats.org/officeDocument/2006/relationships/slideLayout" Target="../slideLayouts/slideLayout18.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7.m4a"/><Relationship Id="rId7" Type="http://schemas.openxmlformats.org/officeDocument/2006/relationships/image" Target="../media/image8.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6.xml"/><Relationship Id="rId10" Type="http://schemas.openxmlformats.org/officeDocument/2006/relationships/image" Target="../media/image6.png"/><Relationship Id="rId4" Type="http://schemas.openxmlformats.org/officeDocument/2006/relationships/slideLayout" Target="../slideLayouts/slideLayout18.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audio" Target="../media/media8.m4a"/><Relationship Id="rId7" Type="http://schemas.openxmlformats.org/officeDocument/2006/relationships/diagramLayout" Target="../diagrams/layout2.xml"/><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notesSlide" Target="../notesSlides/notesSlide7.xml"/><Relationship Id="rId10" Type="http://schemas.microsoft.com/office/2007/relationships/diagramDrawing" Target="../diagrams/drawing2.xml"/><Relationship Id="rId4" Type="http://schemas.openxmlformats.org/officeDocument/2006/relationships/slideLayout" Target="../slideLayouts/slideLayout18.xml"/><Relationship Id="rId9" Type="http://schemas.openxmlformats.org/officeDocument/2006/relationships/diagramColors" Target="../diagrams/colors2.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8.xml"/><Relationship Id="rId7" Type="http://schemas.openxmlformats.org/officeDocument/2006/relationships/image" Target="../media/image1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C3C7ED6A-DE7F-4002-9699-B659DE5512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Petri Dish">
            <a:extLst>
              <a:ext uri="{FF2B5EF4-FFF2-40B4-BE49-F238E27FC236}">
                <a16:creationId xmlns:a16="http://schemas.microsoft.com/office/drawing/2014/main" id="{D16B27C4-A9C2-4AC4-9DD3-88F63F48E83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57274" y="10"/>
            <a:ext cx="4834726" cy="6857990"/>
          </a:xfrm>
          <a:prstGeom prst="rect">
            <a:avLst/>
          </a:prstGeom>
        </p:spPr>
      </p:pic>
      <p:pic>
        <p:nvPicPr>
          <p:cNvPr id="16" name="Picture 15">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63915B-82A1-4F1C-B5C6-3E18DDD97232}"/>
              </a:ext>
            </a:extLst>
          </p:cNvPr>
          <p:cNvSpPr>
            <a:spLocks noGrp="1"/>
          </p:cNvSpPr>
          <p:nvPr>
            <p:ph type="subTitle" idx="1"/>
          </p:nvPr>
        </p:nvSpPr>
        <p:spPr>
          <a:xfrm>
            <a:off x="815973" y="3560506"/>
            <a:ext cx="5280027" cy="1763662"/>
          </a:xfrm>
        </p:spPr>
        <p:txBody>
          <a:bodyPr>
            <a:normAutofit/>
            <a:scene3d>
              <a:camera prst="orthographicFront"/>
              <a:lightRig rig="harsh" dir="t"/>
            </a:scene3d>
            <a:sp3d extrusionH="57150" prstMaterial="matte">
              <a:bevelT w="63500" h="12700" prst="coolSlant"/>
              <a:contourClr>
                <a:schemeClr val="bg1">
                  <a:lumMod val="65000"/>
                </a:schemeClr>
              </a:contourClr>
            </a:sp3d>
          </a:bodyPr>
          <a:lstStyle/>
          <a:p>
            <a:pPr algn="l"/>
            <a:endParaRPr lang="en-IN" sz="1800" b="1" i="0" u="none" strike="noStrike" cap="none" baseline="0" dirty="0">
              <a:ln/>
              <a:solidFill>
                <a:schemeClr val="accent3"/>
              </a:solidFill>
              <a:latin typeface="Calibri" panose="020F0502020204030204" pitchFamily="34" charset="0"/>
            </a:endParaRPr>
          </a:p>
          <a:p>
            <a:r>
              <a:rPr lang="en-IN" sz="1800" b="1" i="0" u="none" strike="noStrike" cap="none" baseline="0" dirty="0">
                <a:ln/>
                <a:solidFill>
                  <a:schemeClr val="accent3"/>
                </a:solidFill>
                <a:latin typeface="Calibri" panose="020F0502020204030204" pitchFamily="34" charset="0"/>
              </a:rPr>
              <a:t>   On</a:t>
            </a:r>
          </a:p>
          <a:p>
            <a:r>
              <a:rPr lang="en-IN" sz="1800" b="1" i="0" u="none" strike="noStrike" cap="none" baseline="0" dirty="0">
                <a:ln/>
                <a:solidFill>
                  <a:schemeClr val="accent3"/>
                </a:solidFill>
                <a:latin typeface="Calibri" panose="020F0502020204030204" pitchFamily="34" charset="0"/>
              </a:rPr>
              <a:t> </a:t>
            </a:r>
            <a:r>
              <a:rPr lang="en-IN" sz="3200" b="1" i="0" u="none" strike="noStrike" cap="none" baseline="0" dirty="0">
                <a:ln/>
                <a:solidFill>
                  <a:schemeClr val="accent3"/>
                </a:solidFill>
                <a:effectLst>
                  <a:outerShdw blurRad="50800" dist="38100" dir="2700000" algn="tl" rotWithShape="0">
                    <a:prstClr val="black">
                      <a:alpha val="40000"/>
                    </a:prstClr>
                  </a:outerShdw>
                </a:effectLst>
                <a:latin typeface="Calibri" panose="020F0502020204030204" pitchFamily="34" charset="0"/>
              </a:rPr>
              <a:t>Heart Attack Prediction</a:t>
            </a:r>
            <a:endParaRPr lang="en-US" sz="3200" b="1" cap="none" dirty="0">
              <a:ln/>
              <a:solidFill>
                <a:schemeClr val="accent3"/>
              </a:solidFill>
              <a:effectLst>
                <a:outerShdw blurRad="50800" dist="38100" dir="2700000" algn="tl" rotWithShape="0">
                  <a:prstClr val="black">
                    <a:alpha val="40000"/>
                  </a:prstClr>
                </a:outerShdw>
              </a:effectLst>
            </a:endParaRPr>
          </a:p>
        </p:txBody>
      </p:sp>
      <p:sp>
        <p:nvSpPr>
          <p:cNvPr id="4" name="TextBox 3">
            <a:extLst>
              <a:ext uri="{FF2B5EF4-FFF2-40B4-BE49-F238E27FC236}">
                <a16:creationId xmlns:a16="http://schemas.microsoft.com/office/drawing/2014/main" id="{7E112DA7-C229-4C5F-D198-EE95D05D423E}"/>
              </a:ext>
            </a:extLst>
          </p:cNvPr>
          <p:cNvSpPr txBox="1"/>
          <p:nvPr/>
        </p:nvSpPr>
        <p:spPr>
          <a:xfrm>
            <a:off x="1568335" y="5767918"/>
            <a:ext cx="3805084" cy="646331"/>
          </a:xfrm>
          <a:prstGeom prst="rect">
            <a:avLst/>
          </a:prstGeom>
          <a:noFill/>
        </p:spPr>
        <p:txBody>
          <a:bodyPr wrap="square" rtlCol="0">
            <a:spAutoFit/>
            <a:scene3d>
              <a:camera prst="orthographicFront"/>
              <a:lightRig rig="threePt" dir="t"/>
            </a:scene3d>
            <a:sp3d extrusionH="57150">
              <a:bevelT w="38100" h="38100"/>
            </a:sp3d>
          </a:bodyPr>
          <a:lstStyle/>
          <a:p>
            <a:r>
              <a:rPr lang="en-US" dirty="0">
                <a:effectLst>
                  <a:glow rad="63500">
                    <a:schemeClr val="accent1">
                      <a:satMod val="175000"/>
                      <a:alpha val="40000"/>
                    </a:schemeClr>
                  </a:glow>
                </a:effectLst>
              </a:rPr>
              <a:t>                            </a:t>
            </a:r>
            <a:r>
              <a:rPr lang="en-US" dirty="0">
                <a:solidFill>
                  <a:schemeClr val="accent1">
                    <a:lumMod val="50000"/>
                  </a:schemeClr>
                </a:solidFill>
                <a:effectLst>
                  <a:glow rad="63500">
                    <a:schemeClr val="accent1">
                      <a:satMod val="175000"/>
                      <a:alpha val="40000"/>
                    </a:schemeClr>
                  </a:glow>
                </a:effectLst>
              </a:rPr>
              <a:t>By,</a:t>
            </a:r>
          </a:p>
          <a:p>
            <a:r>
              <a:rPr lang="en-US" dirty="0">
                <a:solidFill>
                  <a:schemeClr val="accent1">
                    <a:lumMod val="50000"/>
                  </a:schemeClr>
                </a:solidFill>
                <a:effectLst>
                  <a:glow rad="63500">
                    <a:schemeClr val="accent1">
                      <a:satMod val="175000"/>
                      <a:alpha val="40000"/>
                    </a:schemeClr>
                  </a:glow>
                </a:effectLst>
              </a:rPr>
              <a:t>           Shobha Kumari Choudhary</a:t>
            </a:r>
            <a:endParaRPr lang="en-IN" dirty="0">
              <a:solidFill>
                <a:schemeClr val="accent1">
                  <a:lumMod val="50000"/>
                </a:schemeClr>
              </a:solidFill>
              <a:effectLst>
                <a:glow rad="63500">
                  <a:schemeClr val="accent1">
                    <a:satMod val="175000"/>
                    <a:alpha val="40000"/>
                  </a:schemeClr>
                </a:glow>
              </a:effectLst>
            </a:endParaRPr>
          </a:p>
        </p:txBody>
      </p:sp>
      <p:pic>
        <p:nvPicPr>
          <p:cNvPr id="7" name="Picture 6" descr="A doctor holding a heart&#10;&#10;Description automatically generated">
            <a:extLst>
              <a:ext uri="{FF2B5EF4-FFF2-40B4-BE49-F238E27FC236}">
                <a16:creationId xmlns:a16="http://schemas.microsoft.com/office/drawing/2014/main" id="{055D5C24-87A6-80E1-3AD1-335D5096A194}"/>
              </a:ext>
            </a:extLst>
          </p:cNvPr>
          <p:cNvPicPr>
            <a:picLocks noChangeAspect="1"/>
          </p:cNvPicPr>
          <p:nvPr/>
        </p:nvPicPr>
        <p:blipFill>
          <a:blip r:embed="rId8"/>
          <a:stretch>
            <a:fillRect/>
          </a:stretch>
        </p:blipFill>
        <p:spPr>
          <a:xfrm>
            <a:off x="7316617" y="0"/>
            <a:ext cx="4834727" cy="6857990"/>
          </a:xfrm>
          <a:prstGeom prst="rect">
            <a:avLst/>
          </a:prstGeom>
        </p:spPr>
      </p:pic>
      <p:sp>
        <p:nvSpPr>
          <p:cNvPr id="8" name="TextBox 7">
            <a:extLst>
              <a:ext uri="{FF2B5EF4-FFF2-40B4-BE49-F238E27FC236}">
                <a16:creationId xmlns:a16="http://schemas.microsoft.com/office/drawing/2014/main" id="{E832277C-A36C-2ED3-5C15-E2157B601944}"/>
              </a:ext>
            </a:extLst>
          </p:cNvPr>
          <p:cNvSpPr txBox="1"/>
          <p:nvPr/>
        </p:nvSpPr>
        <p:spPr>
          <a:xfrm>
            <a:off x="815973" y="1327355"/>
            <a:ext cx="5702814" cy="2308324"/>
          </a:xfrm>
          <a:prstGeom prst="rect">
            <a:avLst/>
          </a:prstGeom>
          <a:noFill/>
        </p:spPr>
        <p:txBody>
          <a:bodyPr wrap="square" rtlCol="0">
            <a:spAutoFit/>
          </a:bodyPr>
          <a:lstStyle/>
          <a:p>
            <a:r>
              <a:rPr lang="en-US" sz="4800" dirty="0">
                <a:solidFill>
                  <a:schemeClr val="tx1">
                    <a:lumMod val="65000"/>
                    <a:lumOff val="35000"/>
                  </a:schemeClr>
                </a:solidFill>
              </a:rPr>
              <a:t>        </a:t>
            </a:r>
            <a:r>
              <a:rPr lang="en-US" sz="4800" b="1" dirty="0">
                <a:solidFill>
                  <a:schemeClr val="accent3">
                    <a:lumMod val="50000"/>
                  </a:schemeClr>
                </a:solidFill>
                <a:latin typeface="ADLaM Display" panose="02010000000000000000" pitchFamily="2" charset="0"/>
                <a:ea typeface="ADLaM Display" panose="02010000000000000000" pitchFamily="2" charset="0"/>
                <a:cs typeface="ADLaM Display" panose="02010000000000000000" pitchFamily="2" charset="0"/>
              </a:rPr>
              <a:t>Mentorness</a:t>
            </a:r>
            <a:br>
              <a:rPr lang="en-US" sz="4800" b="1" dirty="0">
                <a:solidFill>
                  <a:schemeClr val="accent3">
                    <a:lumMod val="50000"/>
                  </a:schemeClr>
                </a:solidFill>
                <a:latin typeface="ADLaM Display" panose="02010000000000000000" pitchFamily="2" charset="0"/>
                <a:ea typeface="ADLaM Display" panose="02010000000000000000" pitchFamily="2" charset="0"/>
                <a:cs typeface="ADLaM Display" panose="02010000000000000000" pitchFamily="2" charset="0"/>
              </a:rPr>
            </a:br>
            <a:r>
              <a:rPr lang="en-US" sz="4800" b="1" dirty="0">
                <a:solidFill>
                  <a:schemeClr val="accent3">
                    <a:lumMod val="50000"/>
                  </a:schemeClr>
                </a:solidFill>
                <a:latin typeface="ADLaM Display" panose="02010000000000000000" pitchFamily="2" charset="0"/>
                <a:ea typeface="ADLaM Display" panose="02010000000000000000" pitchFamily="2" charset="0"/>
                <a:cs typeface="ADLaM Display" panose="02010000000000000000" pitchFamily="2" charset="0"/>
              </a:rPr>
              <a:t>         Internship</a:t>
            </a:r>
            <a:br>
              <a:rPr lang="en-US" sz="4800" b="1" dirty="0">
                <a:solidFill>
                  <a:schemeClr val="accent3">
                    <a:lumMod val="50000"/>
                  </a:schemeClr>
                </a:solidFill>
                <a:latin typeface="ADLaM Display" panose="02010000000000000000" pitchFamily="2" charset="0"/>
                <a:ea typeface="ADLaM Display" panose="02010000000000000000" pitchFamily="2" charset="0"/>
                <a:cs typeface="ADLaM Display" panose="02010000000000000000" pitchFamily="2" charset="0"/>
              </a:rPr>
            </a:br>
            <a:r>
              <a:rPr lang="en-US" sz="4800" b="1" dirty="0">
                <a:solidFill>
                  <a:schemeClr val="accent3">
                    <a:lumMod val="50000"/>
                  </a:schemeClr>
                </a:solidFill>
                <a:latin typeface="ADLaM Display" panose="02010000000000000000" pitchFamily="2" charset="0"/>
                <a:ea typeface="ADLaM Display" panose="02010000000000000000" pitchFamily="2" charset="0"/>
                <a:cs typeface="ADLaM Display" panose="02010000000000000000" pitchFamily="2" charset="0"/>
              </a:rPr>
              <a:t>           Project</a:t>
            </a:r>
            <a:endParaRPr lang="en-IN" sz="4800" b="1" dirty="0">
              <a:solidFill>
                <a:schemeClr val="accent3">
                  <a:lumMod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9" name="Audio 8">
            <a:hlinkClick r:id="" action="ppaction://media"/>
            <a:extLst>
              <a:ext uri="{FF2B5EF4-FFF2-40B4-BE49-F238E27FC236}">
                <a16:creationId xmlns:a16="http://schemas.microsoft.com/office/drawing/2014/main" id="{3591445C-EB90-DE0E-105F-327E008BDB7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202284"/>
      </p:ext>
    </p:extLst>
  </p:cSld>
  <p:clrMapOvr>
    <a:masterClrMapping/>
  </p:clrMapOvr>
  <mc:AlternateContent xmlns:mc="http://schemas.openxmlformats.org/markup-compatibility/2006">
    <mc:Choice xmlns:p14="http://schemas.microsoft.com/office/powerpoint/2010/main" Requires="p14">
      <p:transition spd="slow" p14:dur="2000" advTm="24677"/>
    </mc:Choice>
    <mc:Fallback>
      <p:transition spd="slow" advTm="24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9"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C31AA009-40AD-4098-8AE7-680CA35C6E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3" name="Rectangle 32">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37" name="Picture 36">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pic>
        <p:nvPicPr>
          <p:cNvPr id="39" name="Picture 38">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41" name="Picture 40">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10" name="Picture 9">
            <a:extLst>
              <a:ext uri="{FF2B5EF4-FFF2-40B4-BE49-F238E27FC236}">
                <a16:creationId xmlns:a16="http://schemas.microsoft.com/office/drawing/2014/main" id="{555AFE71-523F-16FE-B8A0-46812B2B6B17}"/>
              </a:ext>
            </a:extLst>
          </p:cNvPr>
          <p:cNvPicPr>
            <a:picLocks noChangeAspect="1"/>
          </p:cNvPicPr>
          <p:nvPr/>
        </p:nvPicPr>
        <p:blipFill>
          <a:blip r:embed="rId8"/>
          <a:stretch>
            <a:fillRect/>
          </a:stretch>
        </p:blipFill>
        <p:spPr>
          <a:xfrm>
            <a:off x="6563032" y="1244380"/>
            <a:ext cx="5309420" cy="1671177"/>
          </a:xfrm>
          <a:prstGeom prst="rect">
            <a:avLst/>
          </a:prstGeom>
        </p:spPr>
      </p:pic>
      <p:sp>
        <p:nvSpPr>
          <p:cNvPr id="11" name="TextBox 10">
            <a:extLst>
              <a:ext uri="{FF2B5EF4-FFF2-40B4-BE49-F238E27FC236}">
                <a16:creationId xmlns:a16="http://schemas.microsoft.com/office/drawing/2014/main" id="{02D06437-CB8C-F6B1-7E27-8F6BA3231915}"/>
              </a:ext>
            </a:extLst>
          </p:cNvPr>
          <p:cNvSpPr txBox="1"/>
          <p:nvPr/>
        </p:nvSpPr>
        <p:spPr>
          <a:xfrm>
            <a:off x="324465" y="1063253"/>
            <a:ext cx="5709853" cy="1569660"/>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solidFill>
                  <a:srgbClr val="002060"/>
                </a:solidFill>
              </a:rPr>
              <a:t>Best Optimal model is Tuned Gradient Boosting Classifier model.</a:t>
            </a:r>
          </a:p>
          <a:p>
            <a:pPr marL="342900" indent="-342900">
              <a:buFont typeface="Wingdings" panose="05000000000000000000" pitchFamily="2" charset="2"/>
              <a:buChar char="§"/>
            </a:pPr>
            <a:r>
              <a:rPr lang="en-US" sz="2400" b="1" dirty="0">
                <a:solidFill>
                  <a:srgbClr val="002060"/>
                </a:solidFill>
              </a:rPr>
              <a:t>The Accuracy in Train data is 86% and in Testing data Accuracy is 90%.</a:t>
            </a:r>
            <a:endParaRPr lang="en-IN" sz="2400" b="1" dirty="0">
              <a:solidFill>
                <a:srgbClr val="002060"/>
              </a:solidFill>
            </a:endParaRPr>
          </a:p>
        </p:txBody>
      </p:sp>
      <p:pic>
        <p:nvPicPr>
          <p:cNvPr id="14" name="Picture 13">
            <a:extLst>
              <a:ext uri="{FF2B5EF4-FFF2-40B4-BE49-F238E27FC236}">
                <a16:creationId xmlns:a16="http://schemas.microsoft.com/office/drawing/2014/main" id="{B3637F78-6316-294A-C44E-5B95765F51F8}"/>
              </a:ext>
            </a:extLst>
          </p:cNvPr>
          <p:cNvPicPr>
            <a:picLocks noChangeAspect="1"/>
          </p:cNvPicPr>
          <p:nvPr/>
        </p:nvPicPr>
        <p:blipFill>
          <a:blip r:embed="rId9"/>
          <a:stretch>
            <a:fillRect/>
          </a:stretch>
        </p:blipFill>
        <p:spPr>
          <a:xfrm>
            <a:off x="3992311" y="2934153"/>
            <a:ext cx="8129143" cy="3905250"/>
          </a:xfrm>
          <a:prstGeom prst="rect">
            <a:avLst/>
          </a:prstGeom>
        </p:spPr>
      </p:pic>
      <p:sp>
        <p:nvSpPr>
          <p:cNvPr id="15" name="Rectangle: Rounded Corners 14">
            <a:extLst>
              <a:ext uri="{FF2B5EF4-FFF2-40B4-BE49-F238E27FC236}">
                <a16:creationId xmlns:a16="http://schemas.microsoft.com/office/drawing/2014/main" id="{816863D7-3AF5-DACB-4C7D-D67CB897AF15}"/>
              </a:ext>
            </a:extLst>
          </p:cNvPr>
          <p:cNvSpPr/>
          <p:nvPr/>
        </p:nvSpPr>
        <p:spPr>
          <a:xfrm>
            <a:off x="2891920" y="185457"/>
            <a:ext cx="6045150" cy="619432"/>
          </a:xfrm>
          <a:prstGeom prst="roundRect">
            <a:avLst>
              <a:gd name="adj" fmla="val 50000"/>
            </a:avLst>
          </a:prstGeom>
          <a:scene3d>
            <a:camera prst="orthographicFront"/>
            <a:lightRig rig="threePt" dir="t"/>
          </a:scene3d>
          <a:sp3d>
            <a:bevelT/>
          </a:sp3d>
        </p:spPr>
        <p:style>
          <a:lnRef idx="3">
            <a:schemeClr val="lt1"/>
          </a:lnRef>
          <a:fillRef idx="1">
            <a:schemeClr val="accent2"/>
          </a:fillRef>
          <a:effectRef idx="1">
            <a:schemeClr val="accent2"/>
          </a:effectRef>
          <a:fontRef idx="minor">
            <a:schemeClr val="lt1"/>
          </a:fontRef>
        </p:style>
        <p:txBody>
          <a:bodyPr rtlCol="0" anchor="ctr">
            <a:sp3d extrusionH="57150">
              <a:bevelT w="38100" h="38100"/>
            </a:sp3d>
          </a:bodyPr>
          <a:lstStyle/>
          <a:p>
            <a:pPr algn="ctr"/>
            <a:r>
              <a:rPr lang="en-US" sz="4000" b="1" dirty="0">
                <a:solidFill>
                  <a:schemeClr val="accent2">
                    <a:lumMod val="50000"/>
                  </a:schemeClr>
                </a:solidFill>
              </a:rPr>
              <a:t> </a:t>
            </a:r>
            <a:r>
              <a:rPr lang="en-US" sz="4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Best Optimal Model</a:t>
            </a:r>
            <a:endParaRPr lang="en-IN" sz="4000" dirty="0">
              <a:solidFill>
                <a:schemeClr val="bg1"/>
              </a:solidFill>
            </a:endParaRPr>
          </a:p>
        </p:txBody>
      </p:sp>
      <p:sp>
        <p:nvSpPr>
          <p:cNvPr id="16" name="TextBox 15">
            <a:extLst>
              <a:ext uri="{FF2B5EF4-FFF2-40B4-BE49-F238E27FC236}">
                <a16:creationId xmlns:a16="http://schemas.microsoft.com/office/drawing/2014/main" id="{FF62AA85-995E-218D-8170-CDC076A625CA}"/>
              </a:ext>
            </a:extLst>
          </p:cNvPr>
          <p:cNvSpPr txBox="1"/>
          <p:nvPr/>
        </p:nvSpPr>
        <p:spPr>
          <a:xfrm>
            <a:off x="220100" y="4022181"/>
            <a:ext cx="3552112" cy="1446550"/>
          </a:xfrm>
          <a:prstGeom prst="rect">
            <a:avLst/>
          </a:prstGeom>
          <a:noFill/>
        </p:spPr>
        <p:txBody>
          <a:bodyPr wrap="square" rtlCol="0">
            <a:spAutoFit/>
          </a:bodyPr>
          <a:lstStyle/>
          <a:p>
            <a:r>
              <a:rPr lang="en-US" sz="4400" b="1" dirty="0">
                <a:solidFill>
                  <a:srgbClr val="00B050"/>
                </a:solidFill>
              </a:rPr>
              <a:t>Classification Report  </a:t>
            </a:r>
            <a:endParaRPr lang="en-IN" sz="4400" b="1" dirty="0">
              <a:solidFill>
                <a:srgbClr val="00B050"/>
              </a:solidFill>
            </a:endParaRPr>
          </a:p>
        </p:txBody>
      </p:sp>
      <p:sp>
        <p:nvSpPr>
          <p:cNvPr id="17" name="Arrow: Right 16">
            <a:extLst>
              <a:ext uri="{FF2B5EF4-FFF2-40B4-BE49-F238E27FC236}">
                <a16:creationId xmlns:a16="http://schemas.microsoft.com/office/drawing/2014/main" id="{4F97D546-7BC2-BD5F-3921-8058CFEC2292}"/>
              </a:ext>
            </a:extLst>
          </p:cNvPr>
          <p:cNvSpPr/>
          <p:nvPr/>
        </p:nvSpPr>
        <p:spPr>
          <a:xfrm>
            <a:off x="1061884" y="5619135"/>
            <a:ext cx="1268361" cy="63418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pic>
        <p:nvPicPr>
          <p:cNvPr id="28" name="Audio 27">
            <a:hlinkClick r:id="" action="ppaction://media"/>
            <a:extLst>
              <a:ext uri="{FF2B5EF4-FFF2-40B4-BE49-F238E27FC236}">
                <a16:creationId xmlns:a16="http://schemas.microsoft.com/office/drawing/2014/main" id="{DA871B6A-0A41-8A4D-7747-DD0B0CA97006}"/>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12772953"/>
      </p:ext>
    </p:extLst>
  </p:cSld>
  <p:clrMapOvr>
    <a:masterClrMapping/>
  </p:clrMapOvr>
  <mc:AlternateContent xmlns:mc="http://schemas.openxmlformats.org/markup-compatibility/2006">
    <mc:Choice xmlns:p14="http://schemas.microsoft.com/office/powerpoint/2010/main" Requires="p14">
      <p:transition spd="slow" p14:dur="2000" advTm="59001"/>
    </mc:Choice>
    <mc:Fallback>
      <p:transition spd="slow" advTm="59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8"/>
                </p:tgtEl>
              </p:cMediaNode>
            </p:audio>
          </p:childTnLst>
        </p:cTn>
      </p:par>
    </p:tnLst>
    <p:bldLst>
      <p:bldP spid="11"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2"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useBgFill="1">
        <p:nvSpPr>
          <p:cNvPr id="26" name="Rectangle 25">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
            <a:extLst>
              <a:ext uri="{FF2B5EF4-FFF2-40B4-BE49-F238E27FC236}">
                <a16:creationId xmlns:a16="http://schemas.microsoft.com/office/drawing/2014/main" id="{F5B52056-26AD-4841-8A16-C1D9E3C099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alphaModFix/>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Formula">
            <a:extLst>
              <a:ext uri="{FF2B5EF4-FFF2-40B4-BE49-F238E27FC236}">
                <a16:creationId xmlns:a16="http://schemas.microsoft.com/office/drawing/2014/main" id="{29B78601-F415-4A48-AB86-2F6B81FA9136}"/>
              </a:ext>
            </a:extLst>
          </p:cNvPr>
          <p:cNvPicPr>
            <a:picLocks noGrp="1" noChangeAspect="1"/>
          </p:cNvPicPr>
          <p:nvPr>
            <p:ph sz="quarter" idx="13"/>
          </p:nvPr>
        </p:nvPicPr>
        <p:blipFill rotWithShape="1">
          <a:blip r:embed="rId8" cstate="email">
            <a:extLst>
              <a:ext uri="{28A0092B-C50C-407E-A947-70E740481C1C}">
                <a14:useLocalDpi xmlns:a14="http://schemas.microsoft.com/office/drawing/2010/main"/>
              </a:ext>
            </a:extLst>
          </a:blip>
          <a:srcRect b="-2"/>
          <a:stretch/>
        </p:blipFill>
        <p:spPr>
          <a:xfrm>
            <a:off x="40843" y="11263"/>
            <a:ext cx="4024741" cy="6857990"/>
          </a:xfrm>
          <a:prstGeom prst="rect">
            <a:avLst/>
          </a:prstGeom>
          <a:effectLst>
            <a:outerShdw blurRad="50800" dist="50800" dir="5400000" algn="ctr" rotWithShape="0">
              <a:srgbClr val="000000"/>
            </a:outerShdw>
          </a:effectLst>
        </p:spPr>
      </p:pic>
      <p:sp>
        <p:nvSpPr>
          <p:cNvPr id="30" name="Rectangle 29">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0379169-AF5D-6667-D2B1-8C01BFF623D2}"/>
              </a:ext>
            </a:extLst>
          </p:cNvPr>
          <p:cNvPicPr>
            <a:picLocks noChangeAspect="1"/>
          </p:cNvPicPr>
          <p:nvPr/>
        </p:nvPicPr>
        <p:blipFill>
          <a:blip r:embed="rId9"/>
          <a:stretch>
            <a:fillRect/>
          </a:stretch>
        </p:blipFill>
        <p:spPr>
          <a:xfrm>
            <a:off x="4434287" y="3307811"/>
            <a:ext cx="7429500" cy="3329878"/>
          </a:xfrm>
          <a:prstGeom prst="rect">
            <a:avLst/>
          </a:prstGeom>
        </p:spPr>
      </p:pic>
      <p:sp>
        <p:nvSpPr>
          <p:cNvPr id="14" name="TextBox 13">
            <a:extLst>
              <a:ext uri="{FF2B5EF4-FFF2-40B4-BE49-F238E27FC236}">
                <a16:creationId xmlns:a16="http://schemas.microsoft.com/office/drawing/2014/main" id="{E91C54E5-4E4F-3090-A410-C58B0FE9E7EB}"/>
              </a:ext>
            </a:extLst>
          </p:cNvPr>
          <p:cNvSpPr txBox="1"/>
          <p:nvPr/>
        </p:nvSpPr>
        <p:spPr>
          <a:xfrm>
            <a:off x="6401468" y="1025397"/>
            <a:ext cx="3656932" cy="2062103"/>
          </a:xfrm>
          <a:prstGeom prst="rect">
            <a:avLst/>
          </a:prstGeom>
          <a:noFill/>
        </p:spPr>
        <p:txBody>
          <a:bodyPr wrap="square" rtlCol="0">
            <a:spAutoFit/>
          </a:bodyPr>
          <a:lstStyle/>
          <a:p>
            <a:r>
              <a:rPr lang="en-US" sz="3200" b="1" dirty="0">
                <a:solidFill>
                  <a:srgbClr val="00B050"/>
                </a:solidFill>
              </a:rPr>
              <a:t>True Positive : 32</a:t>
            </a:r>
          </a:p>
          <a:p>
            <a:r>
              <a:rPr lang="en-US" sz="3200" b="1" dirty="0">
                <a:solidFill>
                  <a:srgbClr val="00B050"/>
                </a:solidFill>
              </a:rPr>
              <a:t>True Negative : 23</a:t>
            </a:r>
          </a:p>
          <a:p>
            <a:r>
              <a:rPr lang="en-US" sz="3200" b="1" dirty="0">
                <a:solidFill>
                  <a:srgbClr val="00B050"/>
                </a:solidFill>
              </a:rPr>
              <a:t>False Positive : 5</a:t>
            </a:r>
          </a:p>
          <a:p>
            <a:r>
              <a:rPr lang="en-US" sz="3200" b="1" dirty="0">
                <a:solidFill>
                  <a:srgbClr val="00B050"/>
                </a:solidFill>
              </a:rPr>
              <a:t>False Negative :</a:t>
            </a:r>
            <a:r>
              <a:rPr lang="en-IN" sz="3200" b="1" dirty="0">
                <a:solidFill>
                  <a:srgbClr val="00B050"/>
                </a:solidFill>
              </a:rPr>
              <a:t> 1</a:t>
            </a:r>
            <a:endParaRPr lang="en-US" sz="3200" b="1" dirty="0">
              <a:solidFill>
                <a:srgbClr val="00B050"/>
              </a:solidFill>
            </a:endParaRPr>
          </a:p>
        </p:txBody>
      </p:sp>
      <p:sp>
        <p:nvSpPr>
          <p:cNvPr id="15" name="TextBox 14">
            <a:extLst>
              <a:ext uri="{FF2B5EF4-FFF2-40B4-BE49-F238E27FC236}">
                <a16:creationId xmlns:a16="http://schemas.microsoft.com/office/drawing/2014/main" id="{E70B804C-A944-A448-88A4-884E358D93F4}"/>
              </a:ext>
            </a:extLst>
          </p:cNvPr>
          <p:cNvSpPr txBox="1"/>
          <p:nvPr/>
        </p:nvSpPr>
        <p:spPr>
          <a:xfrm>
            <a:off x="-40490" y="733009"/>
            <a:ext cx="3773516" cy="1323439"/>
          </a:xfrm>
          <a:prstGeom prst="rect">
            <a:avLst/>
          </a:prstGeom>
          <a:solidFill>
            <a:srgbClr val="FFFF00">
              <a:alpha val="0"/>
            </a:srgbClr>
          </a:solidFill>
          <a:effectLst>
            <a:outerShdw blurRad="50800" dist="50800" dir="5400000" algn="ctr" rotWithShape="0">
              <a:srgbClr val="000000">
                <a:alpha val="42000"/>
              </a:srgbClr>
            </a:outerShdw>
          </a:effectLst>
        </p:spPr>
        <p:txBody>
          <a:bodyPr wrap="square" rtlCol="0">
            <a:spAutoFit/>
          </a:bodyPr>
          <a:lstStyle/>
          <a:p>
            <a:r>
              <a:rPr lang="en-US" sz="4000" b="1" dirty="0">
                <a:solidFill>
                  <a:srgbClr val="002060"/>
                </a:solidFill>
              </a:rPr>
              <a:t>       Performance </a:t>
            </a:r>
          </a:p>
          <a:p>
            <a:r>
              <a:rPr lang="en-US" sz="4000" b="1" dirty="0">
                <a:solidFill>
                  <a:srgbClr val="002060"/>
                </a:solidFill>
              </a:rPr>
              <a:t>          Matrices</a:t>
            </a:r>
            <a:endParaRPr lang="en-IN" sz="4000" b="1" dirty="0">
              <a:solidFill>
                <a:srgbClr val="002060"/>
              </a:solidFill>
            </a:endParaRPr>
          </a:p>
        </p:txBody>
      </p:sp>
      <p:sp>
        <p:nvSpPr>
          <p:cNvPr id="17" name="Rectangle: Rounded Corners 16">
            <a:extLst>
              <a:ext uri="{FF2B5EF4-FFF2-40B4-BE49-F238E27FC236}">
                <a16:creationId xmlns:a16="http://schemas.microsoft.com/office/drawing/2014/main" id="{6F36DD5E-CADD-5B30-7A8E-CA98BAAAB18C}"/>
              </a:ext>
            </a:extLst>
          </p:cNvPr>
          <p:cNvSpPr/>
          <p:nvPr/>
        </p:nvSpPr>
        <p:spPr>
          <a:xfrm>
            <a:off x="5026927" y="151748"/>
            <a:ext cx="6045150" cy="619432"/>
          </a:xfrm>
          <a:prstGeom prst="roundRect">
            <a:avLst>
              <a:gd name="adj" fmla="val 50000"/>
            </a:avLst>
          </a:prstGeom>
          <a:scene3d>
            <a:camera prst="orthographicFront"/>
            <a:lightRig rig="threePt" dir="t"/>
          </a:scene3d>
          <a:sp3d>
            <a:bevelT/>
          </a:sp3d>
        </p:spPr>
        <p:style>
          <a:lnRef idx="3">
            <a:schemeClr val="lt1"/>
          </a:lnRef>
          <a:fillRef idx="1">
            <a:schemeClr val="accent2"/>
          </a:fillRef>
          <a:effectRef idx="1">
            <a:schemeClr val="accent2"/>
          </a:effectRef>
          <a:fontRef idx="minor">
            <a:schemeClr val="lt1"/>
          </a:fontRef>
        </p:style>
        <p:txBody>
          <a:bodyPr rtlCol="0" anchor="ctr">
            <a:sp3d extrusionH="57150">
              <a:bevelT w="38100" h="38100"/>
            </a:sp3d>
          </a:bodyPr>
          <a:lstStyle/>
          <a:p>
            <a:pPr algn="ctr"/>
            <a:r>
              <a:rPr lang="en-US" sz="4000" b="1" dirty="0">
                <a:solidFill>
                  <a:schemeClr val="accent2">
                    <a:lumMod val="50000"/>
                  </a:schemeClr>
                </a:solidFill>
              </a:rPr>
              <a:t> </a:t>
            </a:r>
            <a:r>
              <a:rPr lang="en-US" sz="4000" dirty="0"/>
              <a:t> </a:t>
            </a:r>
            <a:r>
              <a:rPr lang="en-US" sz="4000" b="1" dirty="0">
                <a:solidFill>
                  <a:schemeClr val="bg1"/>
                </a:solidFill>
              </a:rPr>
              <a:t>Confusion Matrix</a:t>
            </a:r>
            <a:endParaRPr lang="en-IN" sz="4000" dirty="0">
              <a:solidFill>
                <a:schemeClr val="bg1"/>
              </a:solidFill>
            </a:endParaRPr>
          </a:p>
        </p:txBody>
      </p:sp>
      <p:pic>
        <p:nvPicPr>
          <p:cNvPr id="16" name="Audio 15">
            <a:hlinkClick r:id="" action="ppaction://media"/>
            <a:extLst>
              <a:ext uri="{FF2B5EF4-FFF2-40B4-BE49-F238E27FC236}">
                <a16:creationId xmlns:a16="http://schemas.microsoft.com/office/drawing/2014/main" id="{736F4761-770B-0BAE-DDEA-C702187FDD30}"/>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69036693"/>
      </p:ext>
    </p:extLst>
  </p:cSld>
  <p:clrMapOvr>
    <a:masterClrMapping/>
  </p:clrMapOvr>
  <mc:AlternateContent xmlns:mc="http://schemas.openxmlformats.org/markup-compatibility/2006">
    <mc:Choice xmlns:p14="http://schemas.microsoft.com/office/powerpoint/2010/main" Requires="p14">
      <p:transition spd="slow" p14:dur="2000" advTm="41908"/>
    </mc:Choice>
    <mc:Fallback>
      <p:transition spd="slow" advTm="41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5A5E5A-8FF1-44D3-589B-AA09DF41FD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975360"/>
            <a:ext cx="5616984" cy="5471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1A01CC-8F57-5549-4CE5-640A9A2A20C8}"/>
              </a:ext>
            </a:extLst>
          </p:cNvPr>
          <p:cNvSpPr txBox="1"/>
          <p:nvPr/>
        </p:nvSpPr>
        <p:spPr>
          <a:xfrm>
            <a:off x="704479" y="1645206"/>
            <a:ext cx="4702769" cy="4431983"/>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solidFill>
                  <a:srgbClr val="002060"/>
                </a:solidFill>
              </a:rPr>
              <a:t>AUC for Train data is 93% and AUC for Test data is 96%.</a:t>
            </a:r>
          </a:p>
          <a:p>
            <a:pPr marL="342900" indent="-342900">
              <a:buFont typeface="Wingdings" panose="05000000000000000000" pitchFamily="2" charset="2"/>
              <a:buChar char="§"/>
            </a:pPr>
            <a:r>
              <a:rPr lang="en-US" sz="2400" b="1" dirty="0">
                <a:solidFill>
                  <a:srgbClr val="002060"/>
                </a:solidFill>
              </a:rPr>
              <a:t>The AUC &amp; ROC curve shows that it is covering almost the same area for Train and Test data. Therefore, this is considered a      Generalized good model. </a:t>
            </a:r>
          </a:p>
          <a:p>
            <a:pPr marL="342900" indent="-342900">
              <a:buFont typeface="Wingdings" panose="05000000000000000000" pitchFamily="2" charset="2"/>
              <a:buChar char="§"/>
            </a:pPr>
            <a:r>
              <a:rPr lang="en-US" sz="2400" b="1" dirty="0">
                <a:solidFill>
                  <a:srgbClr val="002060"/>
                </a:solidFill>
              </a:rPr>
              <a:t>Also, the AUC score is high and can distinguish between Positive and Negative classes vey well.</a:t>
            </a:r>
          </a:p>
          <a:p>
            <a:endParaRPr lang="en-IN" dirty="0"/>
          </a:p>
        </p:txBody>
      </p:sp>
      <p:sp>
        <p:nvSpPr>
          <p:cNvPr id="7" name="Rectangle: Rounded Corners 6">
            <a:extLst>
              <a:ext uri="{FF2B5EF4-FFF2-40B4-BE49-F238E27FC236}">
                <a16:creationId xmlns:a16="http://schemas.microsoft.com/office/drawing/2014/main" id="{8B909D1D-2281-A135-D203-0E1B1850186F}"/>
              </a:ext>
            </a:extLst>
          </p:cNvPr>
          <p:cNvSpPr/>
          <p:nvPr/>
        </p:nvSpPr>
        <p:spPr>
          <a:xfrm>
            <a:off x="1084713" y="665644"/>
            <a:ext cx="4598331" cy="619432"/>
          </a:xfrm>
          <a:prstGeom prst="roundRect">
            <a:avLst>
              <a:gd name="adj" fmla="val 50000"/>
            </a:avLst>
          </a:prstGeom>
          <a:scene3d>
            <a:camera prst="orthographicFront"/>
            <a:lightRig rig="threePt" dir="t"/>
          </a:scene3d>
          <a:sp3d>
            <a:bevelT/>
          </a:sp3d>
        </p:spPr>
        <p:style>
          <a:lnRef idx="3">
            <a:schemeClr val="lt1"/>
          </a:lnRef>
          <a:fillRef idx="1">
            <a:schemeClr val="accent2"/>
          </a:fillRef>
          <a:effectRef idx="1">
            <a:schemeClr val="accent2"/>
          </a:effectRef>
          <a:fontRef idx="minor">
            <a:schemeClr val="lt1"/>
          </a:fontRef>
        </p:style>
        <p:txBody>
          <a:bodyPr rtlCol="0" anchor="ctr">
            <a:sp3d extrusionH="57150">
              <a:bevelT w="38100" h="38100"/>
            </a:sp3d>
          </a:bodyPr>
          <a:lstStyle/>
          <a:p>
            <a:pPr algn="ctr"/>
            <a:r>
              <a:rPr lang="en-US" sz="4000" b="1" dirty="0">
                <a:solidFill>
                  <a:schemeClr val="accent2">
                    <a:lumMod val="50000"/>
                  </a:schemeClr>
                </a:solidFill>
              </a:rPr>
              <a:t> </a:t>
            </a:r>
            <a:r>
              <a:rPr lang="en-US" sz="4000" b="1" dirty="0">
                <a:solidFill>
                  <a:schemeClr val="bg1"/>
                </a:solidFill>
              </a:rPr>
              <a:t>ROC – AUC Curve</a:t>
            </a:r>
            <a:endParaRPr lang="en-IN" sz="4000" dirty="0">
              <a:solidFill>
                <a:schemeClr val="bg1"/>
              </a:solidFill>
            </a:endParaRPr>
          </a:p>
        </p:txBody>
      </p:sp>
      <p:pic>
        <p:nvPicPr>
          <p:cNvPr id="14" name="Audio 13">
            <a:hlinkClick r:id="" action="ppaction://media"/>
            <a:extLst>
              <a:ext uri="{FF2B5EF4-FFF2-40B4-BE49-F238E27FC236}">
                <a16:creationId xmlns:a16="http://schemas.microsoft.com/office/drawing/2014/main" id="{71F84FA6-6714-AC4C-E8C2-36840D2ED52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84090247"/>
      </p:ext>
    </p:extLst>
  </p:cSld>
  <p:clrMapOvr>
    <a:masterClrMapping/>
  </p:clrMapOvr>
  <mc:AlternateContent xmlns:mc="http://schemas.openxmlformats.org/markup-compatibility/2006">
    <mc:Choice xmlns:p14="http://schemas.microsoft.com/office/powerpoint/2010/main" Requires="p14">
      <p:transition spd="slow" p14:dur="2000" advTm="45304"/>
    </mc:Choice>
    <mc:Fallback>
      <p:transition spd="slow" advTm="45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000"/>
                                        <p:tgtEl>
                                          <p:spTgt spid="1026"/>
                                        </p:tgtEl>
                                      </p:cBhvr>
                                    </p:animEffect>
                                    <p:anim calcmode="lin" valueType="num">
                                      <p:cBhvr>
                                        <p:cTn id="12" dur="1000" fill="hold"/>
                                        <p:tgtEl>
                                          <p:spTgt spid="1026"/>
                                        </p:tgtEl>
                                        <p:attrNameLst>
                                          <p:attrName>ppt_x</p:attrName>
                                        </p:attrNameLst>
                                      </p:cBhvr>
                                      <p:tavLst>
                                        <p:tav tm="0">
                                          <p:val>
                                            <p:strVal val="#ppt_x"/>
                                          </p:val>
                                        </p:tav>
                                        <p:tav tm="100000">
                                          <p:val>
                                            <p:strVal val="#ppt_x"/>
                                          </p:val>
                                        </p:tav>
                                      </p:tavLst>
                                    </p:anim>
                                    <p:anim calcmode="lin" valueType="num">
                                      <p:cBhvr>
                                        <p:cTn id="1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1A01CC-8F57-5549-4CE5-640A9A2A20C8}"/>
              </a:ext>
            </a:extLst>
          </p:cNvPr>
          <p:cNvSpPr txBox="1"/>
          <p:nvPr/>
        </p:nvSpPr>
        <p:spPr>
          <a:xfrm>
            <a:off x="561749" y="2635413"/>
            <a:ext cx="3525371" cy="1846659"/>
          </a:xfrm>
          <a:prstGeom prst="rect">
            <a:avLst/>
          </a:prstGeom>
          <a:noFill/>
        </p:spPr>
        <p:txBody>
          <a:bodyPr wrap="square" rtlCol="0">
            <a:spAutoFit/>
          </a:bodyPr>
          <a:lstStyle/>
          <a:p>
            <a:r>
              <a:rPr lang="en-US" sz="2400" b="1" dirty="0">
                <a:solidFill>
                  <a:srgbClr val="002060"/>
                </a:solidFill>
              </a:rPr>
              <a:t>The important features for predicting the Risk of heart attack are : thal, cp, ca, thalach &amp; slope.</a:t>
            </a:r>
          </a:p>
          <a:p>
            <a:endParaRPr lang="en-IN" dirty="0"/>
          </a:p>
        </p:txBody>
      </p:sp>
      <p:sp>
        <p:nvSpPr>
          <p:cNvPr id="7" name="Rectangle: Rounded Corners 6">
            <a:extLst>
              <a:ext uri="{FF2B5EF4-FFF2-40B4-BE49-F238E27FC236}">
                <a16:creationId xmlns:a16="http://schemas.microsoft.com/office/drawing/2014/main" id="{8B909D1D-2281-A135-D203-0E1B1850186F}"/>
              </a:ext>
            </a:extLst>
          </p:cNvPr>
          <p:cNvSpPr/>
          <p:nvPr/>
        </p:nvSpPr>
        <p:spPr>
          <a:xfrm>
            <a:off x="3796834" y="347187"/>
            <a:ext cx="4598331" cy="619432"/>
          </a:xfrm>
          <a:prstGeom prst="roundRect">
            <a:avLst>
              <a:gd name="adj" fmla="val 50000"/>
            </a:avLst>
          </a:prstGeom>
          <a:scene3d>
            <a:camera prst="orthographicFront"/>
            <a:lightRig rig="threePt" dir="t"/>
          </a:scene3d>
          <a:sp3d>
            <a:bevelT/>
          </a:sp3d>
        </p:spPr>
        <p:style>
          <a:lnRef idx="3">
            <a:schemeClr val="lt1"/>
          </a:lnRef>
          <a:fillRef idx="1">
            <a:schemeClr val="accent2"/>
          </a:fillRef>
          <a:effectRef idx="1">
            <a:schemeClr val="accent2"/>
          </a:effectRef>
          <a:fontRef idx="minor">
            <a:schemeClr val="lt1"/>
          </a:fontRef>
        </p:style>
        <p:txBody>
          <a:bodyPr rtlCol="0" anchor="ctr">
            <a:sp3d extrusionH="57150">
              <a:bevelT w="38100" h="38100"/>
            </a:sp3d>
          </a:bodyPr>
          <a:lstStyle/>
          <a:p>
            <a:pPr algn="ctr"/>
            <a:r>
              <a:rPr lang="en-US" sz="4000" b="1" dirty="0">
                <a:solidFill>
                  <a:schemeClr val="accent2">
                    <a:lumMod val="50000"/>
                  </a:schemeClr>
                </a:solidFill>
              </a:rPr>
              <a:t> </a:t>
            </a:r>
            <a:r>
              <a:rPr lang="en-US" sz="4000" b="1" dirty="0">
                <a:solidFill>
                  <a:schemeClr val="bg1"/>
                </a:solidFill>
              </a:rPr>
              <a:t>Feature Importance</a:t>
            </a:r>
            <a:endParaRPr lang="en-IN" sz="4000" dirty="0">
              <a:solidFill>
                <a:schemeClr val="bg1"/>
              </a:solidFill>
            </a:endParaRPr>
          </a:p>
        </p:txBody>
      </p:sp>
      <p:pic>
        <p:nvPicPr>
          <p:cNvPr id="3" name="Picture 2">
            <a:extLst>
              <a:ext uri="{FF2B5EF4-FFF2-40B4-BE49-F238E27FC236}">
                <a16:creationId xmlns:a16="http://schemas.microsoft.com/office/drawing/2014/main" id="{82CA22F7-3C27-CDDE-2546-2A4E366B6DD5}"/>
              </a:ext>
            </a:extLst>
          </p:cNvPr>
          <p:cNvPicPr>
            <a:picLocks noChangeAspect="1"/>
          </p:cNvPicPr>
          <p:nvPr/>
        </p:nvPicPr>
        <p:blipFill>
          <a:blip r:embed="rId6"/>
          <a:stretch>
            <a:fillRect/>
          </a:stretch>
        </p:blipFill>
        <p:spPr>
          <a:xfrm>
            <a:off x="5148262" y="1158217"/>
            <a:ext cx="6772275" cy="4801053"/>
          </a:xfrm>
          <a:prstGeom prst="rect">
            <a:avLst/>
          </a:prstGeom>
        </p:spPr>
      </p:pic>
      <p:pic>
        <p:nvPicPr>
          <p:cNvPr id="13" name="Audio 12">
            <a:hlinkClick r:id="" action="ppaction://media"/>
            <a:extLst>
              <a:ext uri="{FF2B5EF4-FFF2-40B4-BE49-F238E27FC236}">
                <a16:creationId xmlns:a16="http://schemas.microsoft.com/office/drawing/2014/main" id="{72276A39-1295-7BBC-5660-05DFF734A12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77813400"/>
      </p:ext>
    </p:extLst>
  </p:cSld>
  <p:clrMapOvr>
    <a:masterClrMapping/>
  </p:clrMapOvr>
  <mc:AlternateContent xmlns:mc="http://schemas.openxmlformats.org/markup-compatibility/2006">
    <mc:Choice xmlns:p14="http://schemas.microsoft.com/office/powerpoint/2010/main" Requires="p14">
      <p:transition spd="slow" p14:dur="2000" advTm="42619"/>
    </mc:Choice>
    <mc:Fallback>
      <p:transition spd="slow" advTm="42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anim calcmode="lin" valueType="num">
                                      <p:cBhvr>
                                        <p:cTn id="12" dur="2000" fill="hold"/>
                                        <p:tgtEl>
                                          <p:spTgt spid="3"/>
                                        </p:tgtEl>
                                        <p:attrNameLst>
                                          <p:attrName>ppt_w</p:attrName>
                                        </p:attrNameLst>
                                      </p:cBhvr>
                                      <p:tavLst>
                                        <p:tav tm="0" fmla="#ppt_w*sin(2.5*pi*$)">
                                          <p:val>
                                            <p:fltVal val="0"/>
                                          </p:val>
                                        </p:tav>
                                        <p:tav tm="100000">
                                          <p:val>
                                            <p:fltVal val="1"/>
                                          </p:val>
                                        </p:tav>
                                      </p:tavLst>
                                    </p:anim>
                                    <p:anim calcmode="lin" valueType="num">
                                      <p:cBhvr>
                                        <p:cTn id="13"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3"/>
                </p:tgtEl>
              </p:cMediaNode>
            </p:audio>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7A109E-5456-4B0E-2FD8-74933F26DF67}"/>
              </a:ext>
            </a:extLst>
          </p:cNvPr>
          <p:cNvSpPr txBox="1"/>
          <p:nvPr/>
        </p:nvSpPr>
        <p:spPr>
          <a:xfrm>
            <a:off x="526024" y="1445083"/>
            <a:ext cx="4409768" cy="4431983"/>
          </a:xfrm>
          <a:prstGeom prst="rect">
            <a:avLst/>
          </a:prstGeom>
          <a:noFill/>
          <a:ln>
            <a:solidFill>
              <a:schemeClr val="accent5">
                <a:lumMod val="75000"/>
              </a:schemeClr>
            </a:solidFill>
          </a:ln>
          <a:scene3d>
            <a:camera prst="orthographicFront"/>
            <a:lightRig rig="threePt" dir="t"/>
          </a:scene3d>
          <a:sp3d>
            <a:bevelT/>
          </a:sp3d>
        </p:spPr>
        <p:txBody>
          <a:bodyPr wrap="square" rtlCol="0">
            <a:spAutoFit/>
          </a:bodyPr>
          <a:lstStyle/>
          <a:p>
            <a:r>
              <a:rPr lang="en-US" sz="2400" b="1" dirty="0">
                <a:solidFill>
                  <a:srgbClr val="00B050"/>
                </a:solidFill>
              </a:rPr>
              <a:t>                   Insights</a:t>
            </a:r>
          </a:p>
          <a:p>
            <a:endParaRPr lang="en-US" dirty="0"/>
          </a:p>
          <a:p>
            <a:pPr marL="342900" indent="-342900">
              <a:buFont typeface="Wingdings" panose="05000000000000000000" pitchFamily="2" charset="2"/>
              <a:buChar char="§"/>
            </a:pPr>
            <a:r>
              <a:rPr lang="en-US" sz="2400" b="1" dirty="0">
                <a:solidFill>
                  <a:srgbClr val="002060"/>
                </a:solidFill>
              </a:rPr>
              <a:t>Optimized Tuned GDB Model is performing better with highest AUC score of 96%.</a:t>
            </a:r>
          </a:p>
          <a:p>
            <a:pPr marL="342900" indent="-342900">
              <a:buFont typeface="Wingdings" panose="05000000000000000000" pitchFamily="2" charset="2"/>
              <a:buChar char="§"/>
            </a:pPr>
            <a:r>
              <a:rPr lang="en-US" sz="2400" b="1" dirty="0">
                <a:solidFill>
                  <a:srgbClr val="002060"/>
                </a:solidFill>
              </a:rPr>
              <a:t>So, we can say that these Models are able to Separate between the Risk and No-Risk Classes Very well.</a:t>
            </a:r>
          </a:p>
          <a:p>
            <a:pPr marL="342900" indent="-342900">
              <a:buFont typeface="Wingdings" panose="05000000000000000000" pitchFamily="2" charset="2"/>
              <a:buChar char="§"/>
            </a:pPr>
            <a:r>
              <a:rPr lang="en-US" sz="2400" b="1" dirty="0">
                <a:solidFill>
                  <a:srgbClr val="002060"/>
                </a:solidFill>
              </a:rPr>
              <a:t>These models can be considered a Good Generalized models.</a:t>
            </a:r>
            <a:endParaRPr lang="en-IN" sz="2400" b="1" dirty="0">
              <a:solidFill>
                <a:srgbClr val="002060"/>
              </a:solidFill>
            </a:endParaRPr>
          </a:p>
        </p:txBody>
      </p:sp>
      <p:sp>
        <p:nvSpPr>
          <p:cNvPr id="7" name="TextBox 6">
            <a:extLst>
              <a:ext uri="{FF2B5EF4-FFF2-40B4-BE49-F238E27FC236}">
                <a16:creationId xmlns:a16="http://schemas.microsoft.com/office/drawing/2014/main" id="{513100C9-8869-9D94-4813-0F7F955314E1}"/>
              </a:ext>
            </a:extLst>
          </p:cNvPr>
          <p:cNvSpPr txBox="1"/>
          <p:nvPr/>
        </p:nvSpPr>
        <p:spPr>
          <a:xfrm>
            <a:off x="5810867" y="1297636"/>
            <a:ext cx="6105831" cy="5355312"/>
          </a:xfrm>
          <a:prstGeom prst="rect">
            <a:avLst/>
          </a:prstGeom>
          <a:noFill/>
          <a:ln>
            <a:solidFill>
              <a:schemeClr val="accent5">
                <a:lumMod val="75000"/>
              </a:schemeClr>
            </a:solidFill>
          </a:ln>
        </p:spPr>
        <p:txBody>
          <a:bodyPr wrap="square" rtlCol="0">
            <a:spAutoFit/>
          </a:bodyPr>
          <a:lstStyle/>
          <a:p>
            <a:r>
              <a:rPr lang="en-IN" sz="2400" b="1" dirty="0">
                <a:solidFill>
                  <a:srgbClr val="00B050"/>
                </a:solidFill>
              </a:rPr>
              <a:t>                      Recommendations</a:t>
            </a:r>
          </a:p>
          <a:p>
            <a:endParaRPr lang="en-IN" b="1" dirty="0">
              <a:solidFill>
                <a:srgbClr val="000000"/>
              </a:solidFill>
              <a:highlight>
                <a:srgbClr val="FFFFFF"/>
              </a:highlight>
              <a:latin typeface="Helvetica Neue"/>
            </a:endParaRPr>
          </a:p>
          <a:p>
            <a:pPr marL="342900" indent="-342900">
              <a:buFont typeface="Wingdings" panose="05000000000000000000" pitchFamily="2" charset="2"/>
              <a:buChar char="§"/>
            </a:pPr>
            <a:r>
              <a:rPr lang="en-US" sz="2000" b="1" dirty="0">
                <a:solidFill>
                  <a:srgbClr val="002060"/>
                </a:solidFill>
              </a:rPr>
              <a:t>The 1st five Important features of Tuned GDB model are: thal, cp, ca, thalach &amp; slope.</a:t>
            </a:r>
          </a:p>
          <a:p>
            <a:pPr marL="342900" indent="-342900">
              <a:buFont typeface="Wingdings" panose="05000000000000000000" pitchFamily="2" charset="2"/>
              <a:buChar char="§"/>
            </a:pPr>
            <a:r>
              <a:rPr lang="en-US" sz="2000" b="1" dirty="0">
                <a:solidFill>
                  <a:srgbClr val="002060"/>
                </a:solidFill>
              </a:rPr>
              <a:t>These 5 features are Contributing most towards the Accuracy of the Model.</a:t>
            </a:r>
          </a:p>
          <a:p>
            <a:pPr marL="342900" indent="-342900">
              <a:buFont typeface="Wingdings" panose="05000000000000000000" pitchFamily="2" charset="2"/>
              <a:buChar char="§"/>
            </a:pPr>
            <a:r>
              <a:rPr lang="en-US" sz="2000" b="1" dirty="0">
                <a:solidFill>
                  <a:srgbClr val="002060"/>
                </a:solidFill>
              </a:rPr>
              <a:t>Since these 5 features are contributing most towards the Accuracy, the business should ensure that these features should not contain any Anomalies, Null values or any kind of unwanted characters as a part of these columns in the future.</a:t>
            </a:r>
          </a:p>
          <a:p>
            <a:pPr marL="342900" indent="-342900">
              <a:buFont typeface="Wingdings" panose="05000000000000000000" pitchFamily="2" charset="2"/>
              <a:buChar char="§"/>
            </a:pPr>
            <a:r>
              <a:rPr lang="en-US" sz="2000" b="1" dirty="0">
                <a:solidFill>
                  <a:srgbClr val="002060"/>
                </a:solidFill>
              </a:rPr>
              <a:t>Also, we should make sure these 5 features are made compulsory for :</a:t>
            </a:r>
          </a:p>
          <a:p>
            <a:pPr marL="1257300" lvl="2" indent="-342900" algn="just">
              <a:buFont typeface="Wingdings" panose="05000000000000000000" pitchFamily="2" charset="2"/>
              <a:buChar char="Ø"/>
            </a:pPr>
            <a:r>
              <a:rPr lang="en-US" sz="2000" b="1" dirty="0">
                <a:solidFill>
                  <a:srgbClr val="002060"/>
                </a:solidFill>
              </a:rPr>
              <a:t>Predicting Heart attack Risk</a:t>
            </a:r>
          </a:p>
          <a:p>
            <a:pPr marL="1257300" lvl="2" indent="-342900" algn="just">
              <a:buFont typeface="Wingdings" panose="05000000000000000000" pitchFamily="2" charset="2"/>
              <a:buChar char="Ø"/>
            </a:pPr>
            <a:r>
              <a:rPr lang="en-US" sz="2000" b="1" dirty="0">
                <a:solidFill>
                  <a:srgbClr val="002060"/>
                </a:solidFill>
              </a:rPr>
              <a:t>For model building and </a:t>
            </a:r>
          </a:p>
          <a:p>
            <a:pPr lvl="2" algn="just"/>
            <a:endParaRPr lang="en-US" sz="2000" b="1" dirty="0">
              <a:solidFill>
                <a:srgbClr val="002060"/>
              </a:solidFill>
            </a:endParaRPr>
          </a:p>
          <a:p>
            <a:pPr lvl="1" algn="just"/>
            <a:r>
              <a:rPr lang="en-US" sz="2000" b="1" dirty="0">
                <a:solidFill>
                  <a:srgbClr val="002060"/>
                </a:solidFill>
              </a:rPr>
              <a:t>        </a:t>
            </a:r>
            <a:endParaRPr lang="en-IN" dirty="0"/>
          </a:p>
        </p:txBody>
      </p:sp>
      <p:sp>
        <p:nvSpPr>
          <p:cNvPr id="9" name="Rectangle: Rounded Corners 8">
            <a:extLst>
              <a:ext uri="{FF2B5EF4-FFF2-40B4-BE49-F238E27FC236}">
                <a16:creationId xmlns:a16="http://schemas.microsoft.com/office/drawing/2014/main" id="{54DEA5D1-DD4F-7680-6D2F-FC7A75C30968}"/>
              </a:ext>
            </a:extLst>
          </p:cNvPr>
          <p:cNvSpPr/>
          <p:nvPr/>
        </p:nvSpPr>
        <p:spPr>
          <a:xfrm>
            <a:off x="1992617" y="302431"/>
            <a:ext cx="8714711" cy="619432"/>
          </a:xfrm>
          <a:prstGeom prst="roundRect">
            <a:avLst>
              <a:gd name="adj" fmla="val 50000"/>
            </a:avLst>
          </a:prstGeom>
          <a:scene3d>
            <a:camera prst="orthographicFront"/>
            <a:lightRig rig="threePt" dir="t"/>
          </a:scene3d>
          <a:sp3d>
            <a:bevelT/>
          </a:sp3d>
        </p:spPr>
        <p:style>
          <a:lnRef idx="3">
            <a:schemeClr val="lt1"/>
          </a:lnRef>
          <a:fillRef idx="1">
            <a:schemeClr val="accent2"/>
          </a:fillRef>
          <a:effectRef idx="1">
            <a:schemeClr val="accent2"/>
          </a:effectRef>
          <a:fontRef idx="minor">
            <a:schemeClr val="lt1"/>
          </a:fontRef>
        </p:style>
        <p:txBody>
          <a:bodyPr rtlCol="0" anchor="ctr">
            <a:sp3d extrusionH="57150">
              <a:bevelT w="38100" h="38100"/>
            </a:sp3d>
          </a:bodyPr>
          <a:lstStyle/>
          <a:p>
            <a:pPr algn="ctr"/>
            <a:r>
              <a:rPr lang="en-US" sz="4000" b="1" dirty="0">
                <a:solidFill>
                  <a:schemeClr val="bg1"/>
                </a:solidFill>
              </a:rPr>
              <a:t>Business Insights &amp; Recommendations </a:t>
            </a:r>
            <a:endParaRPr lang="en-IN" sz="2000" dirty="0">
              <a:solidFill>
                <a:schemeClr val="bg1"/>
              </a:solidFill>
            </a:endParaRPr>
          </a:p>
        </p:txBody>
      </p:sp>
      <p:pic>
        <p:nvPicPr>
          <p:cNvPr id="23" name="Audio 22">
            <a:hlinkClick r:id="" action="ppaction://media"/>
            <a:extLst>
              <a:ext uri="{FF2B5EF4-FFF2-40B4-BE49-F238E27FC236}">
                <a16:creationId xmlns:a16="http://schemas.microsoft.com/office/drawing/2014/main" id="{3C6E5151-1C5E-97A5-2D87-7164EDDAD394}"/>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98753806"/>
      </p:ext>
    </p:extLst>
  </p:cSld>
  <p:clrMapOvr>
    <a:masterClrMapping/>
  </p:clrMapOvr>
  <mc:AlternateContent xmlns:mc="http://schemas.openxmlformats.org/markup-compatibility/2006">
    <mc:Choice xmlns:p14="http://schemas.microsoft.com/office/powerpoint/2010/main" Requires="p14">
      <p:transition spd="slow" p14:dur="2000" advTm="53927"/>
    </mc:Choice>
    <mc:Fallback>
      <p:transition spd="slow" advTm="53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3"/>
                </p:tgtEl>
              </p:cMediaNode>
            </p:audio>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6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65" name="Rectangle 64">
            <a:extLst>
              <a:ext uri="{FF2B5EF4-FFF2-40B4-BE49-F238E27FC236}">
                <a16:creationId xmlns:a16="http://schemas.microsoft.com/office/drawing/2014/main" id="{7FDAA88F-5D25-49B0-B1C5-DC899E4A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65125039-CA3B-4EBD-9365-54FA912E4ED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5">
            <a:extLst>
              <a:ext uri="{FF2B5EF4-FFF2-40B4-BE49-F238E27FC236}">
                <a16:creationId xmlns:a16="http://schemas.microsoft.com/office/drawing/2014/main" id="{90E712EA-29C8-427E-A8F2-38BB66849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439" y="1215213"/>
            <a:ext cx="6005039"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71" name="Picture 70">
            <a:extLst>
              <a:ext uri="{FF2B5EF4-FFF2-40B4-BE49-F238E27FC236}">
                <a16:creationId xmlns:a16="http://schemas.microsoft.com/office/drawing/2014/main" id="{F81E24BF-59C1-4F7E-B758-FC580AE6DD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2607" y="0"/>
            <a:ext cx="12192000" cy="6858000"/>
          </a:xfrm>
          <a:prstGeom prst="rect">
            <a:avLst/>
          </a:prstGeom>
        </p:spPr>
      </p:pic>
      <p:pic>
        <p:nvPicPr>
          <p:cNvPr id="18" name="Picture Placeholder 17">
            <a:extLst>
              <a:ext uri="{FF2B5EF4-FFF2-40B4-BE49-F238E27FC236}">
                <a16:creationId xmlns:a16="http://schemas.microsoft.com/office/drawing/2014/main" id="{25F534E3-A5A7-162E-17A0-075CC03B199F}"/>
              </a:ext>
            </a:extLst>
          </p:cNvPr>
          <p:cNvPicPr>
            <a:picLocks noGrp="1" noChangeAspect="1"/>
          </p:cNvPicPr>
          <p:nvPr>
            <p:ph type="pic" idx="1"/>
          </p:nvPr>
        </p:nvPicPr>
        <p:blipFill>
          <a:blip r:embed="rId8"/>
          <a:srcRect l="9527" r="9527"/>
          <a:stretch/>
        </p:blipFill>
        <p:spPr>
          <a:xfrm>
            <a:off x="1371419" y="1678055"/>
            <a:ext cx="5037079" cy="4014710"/>
          </a:xfrm>
          <a:prstGeom prst="rect">
            <a:avLst/>
          </a:prstGeom>
        </p:spPr>
      </p:pic>
      <p:sp>
        <p:nvSpPr>
          <p:cNvPr id="16" name="TextBox 15">
            <a:extLst>
              <a:ext uri="{FF2B5EF4-FFF2-40B4-BE49-F238E27FC236}">
                <a16:creationId xmlns:a16="http://schemas.microsoft.com/office/drawing/2014/main" id="{3BFC33E8-DE94-0919-1772-576A8D6F60A4}"/>
              </a:ext>
            </a:extLst>
          </p:cNvPr>
          <p:cNvSpPr txBox="1"/>
          <p:nvPr/>
        </p:nvSpPr>
        <p:spPr>
          <a:xfrm>
            <a:off x="7570382" y="957486"/>
            <a:ext cx="3707844" cy="3131913"/>
          </a:xfrm>
          <a:prstGeom prst="rect">
            <a:avLst/>
          </a:prstGeom>
          <a:effectLst>
            <a:outerShdw blurRad="50800" dist="38100" dir="2700000" algn="tl" rotWithShape="0">
              <a:prstClr val="black">
                <a:alpha val="40000"/>
              </a:prstClr>
            </a:outerShdw>
          </a:effectLst>
          <a:scene3d>
            <a:camera prst="orthographicFront"/>
            <a:lightRig rig="threePt" dir="t"/>
          </a:scene3d>
          <a:sp3d>
            <a:bevelT prst="angle"/>
          </a:sp3d>
        </p:spPr>
        <p:txBody>
          <a:bodyPr vert="horz" lIns="91440" tIns="45720" rIns="91440" bIns="45720" rtlCol="0" anchor="b">
            <a:normAutofit/>
          </a:bodyPr>
          <a:lstStyle/>
          <a:p>
            <a:pPr algn="ctr" defTabSz="914400">
              <a:lnSpc>
                <a:spcPct val="90000"/>
              </a:lnSpc>
              <a:spcBef>
                <a:spcPct val="0"/>
              </a:spcBef>
              <a:spcAft>
                <a:spcPts val="600"/>
              </a:spcAft>
            </a:pPr>
            <a:r>
              <a:rPr lang="en-US" sz="4800" cap="all" dirty="0">
                <a:latin typeface="+mj-lt"/>
                <a:ea typeface="+mj-ea"/>
                <a:cs typeface="+mj-cs"/>
              </a:rPr>
              <a:t>                                       </a:t>
            </a:r>
            <a:r>
              <a:rPr lang="en-US" sz="4800" b="1" cap="all" dirty="0">
                <a:solidFill>
                  <a:srgbClr val="00B050"/>
                </a:solidFill>
                <a:latin typeface="+mj-lt"/>
                <a:ea typeface="+mj-ea"/>
                <a:cs typeface="+mj-cs"/>
              </a:rPr>
              <a:t>Thank You</a:t>
            </a:r>
          </a:p>
        </p:txBody>
      </p:sp>
      <p:pic>
        <p:nvPicPr>
          <p:cNvPr id="14" name="Audio 13">
            <a:hlinkClick r:id="" action="ppaction://media"/>
            <a:extLst>
              <a:ext uri="{FF2B5EF4-FFF2-40B4-BE49-F238E27FC236}">
                <a16:creationId xmlns:a16="http://schemas.microsoft.com/office/drawing/2014/main" id="{37BF4CBF-C760-6E31-E135-9C57E930A17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984610312"/>
      </p:ext>
    </p:extLst>
  </p:cSld>
  <p:clrMapOvr>
    <a:masterClrMapping/>
  </p:clrMapOvr>
  <mc:AlternateContent xmlns:mc="http://schemas.openxmlformats.org/markup-compatibility/2006">
    <mc:Choice xmlns:p14="http://schemas.microsoft.com/office/powerpoint/2010/main" Requires="p14">
      <p:transition spd="slow" p14:dur="2000" advTm="4132"/>
    </mc:Choice>
    <mc:Fallback>
      <p:transition spd="slow" advTm="4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anim calcmode="lin" valueType="num">
                                      <p:cBhvr>
                                        <p:cTn id="12" dur="2000" fill="hold"/>
                                        <p:tgtEl>
                                          <p:spTgt spid="18"/>
                                        </p:tgtEl>
                                        <p:attrNameLst>
                                          <p:attrName>ppt_w</p:attrName>
                                        </p:attrNameLst>
                                      </p:cBhvr>
                                      <p:tavLst>
                                        <p:tav tm="0" fmla="#ppt_w*sin(2.5*pi*$)">
                                          <p:val>
                                            <p:fltVal val="0"/>
                                          </p:val>
                                        </p:tav>
                                        <p:tav tm="100000">
                                          <p:val>
                                            <p:fltVal val="1"/>
                                          </p:val>
                                        </p:tav>
                                      </p:tavLst>
                                    </p:anim>
                                    <p:anim calcmode="lin" valueType="num">
                                      <p:cBhvr>
                                        <p:cTn id="13"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6D8138E-4F06-01C8-3877-1DAEE7EFA383}"/>
              </a:ext>
            </a:extLst>
          </p:cNvPr>
          <p:cNvSpPr txBox="1"/>
          <p:nvPr/>
        </p:nvSpPr>
        <p:spPr>
          <a:xfrm>
            <a:off x="213538" y="490260"/>
            <a:ext cx="5383788" cy="617087"/>
          </a:xfrm>
          <a:prstGeom prst="rect">
            <a:avLst/>
          </a:prstGeom>
          <a:scene3d>
            <a:camera prst="orthographicFront"/>
            <a:lightRig rig="threePt" dir="t"/>
          </a:scene3d>
        </p:spPr>
        <p:txBody>
          <a:bodyPr vert="horz" lIns="91440" tIns="45720" rIns="91440" bIns="45720" rtlCol="0" anchor="ctr">
            <a:normAutofit/>
          </a:bodyPr>
          <a:lstStyle/>
          <a:p>
            <a:pPr defTabSz="914400">
              <a:lnSpc>
                <a:spcPct val="90000"/>
              </a:lnSpc>
              <a:spcBef>
                <a:spcPct val="0"/>
              </a:spcBef>
              <a:spcAft>
                <a:spcPts val="600"/>
              </a:spcAft>
            </a:pPr>
            <a:r>
              <a:rPr lang="en-US" sz="3600" cap="all" dirty="0">
                <a:latin typeface="+mj-lt"/>
                <a:ea typeface="+mj-ea"/>
                <a:cs typeface="+mj-cs"/>
              </a:rPr>
              <a:t>    </a:t>
            </a:r>
            <a:endParaRPr lang="en-US" sz="3600" b="1" cap="all" dirty="0">
              <a:latin typeface="+mj-lt"/>
              <a:ea typeface="+mj-ea"/>
              <a:cs typeface="+mj-cs"/>
            </a:endParaRPr>
          </a:p>
        </p:txBody>
      </p:sp>
      <p:pic>
        <p:nvPicPr>
          <p:cNvPr id="10" name="Picture 9" descr="A person holding a stethoscope over a heart&#10;&#10;Description automatically generated">
            <a:extLst>
              <a:ext uri="{FF2B5EF4-FFF2-40B4-BE49-F238E27FC236}">
                <a16:creationId xmlns:a16="http://schemas.microsoft.com/office/drawing/2014/main" id="{3DFDCFFD-FEC8-8659-76D9-8CAF125D0E65}"/>
              </a:ext>
            </a:extLst>
          </p:cNvPr>
          <p:cNvPicPr>
            <a:picLocks noChangeAspect="1"/>
          </p:cNvPicPr>
          <p:nvPr/>
        </p:nvPicPr>
        <p:blipFill>
          <a:blip r:embed="rId6"/>
          <a:stretch>
            <a:fillRect/>
          </a:stretch>
        </p:blipFill>
        <p:spPr>
          <a:xfrm>
            <a:off x="5248643" y="1275381"/>
            <a:ext cx="6299887" cy="4192288"/>
          </a:xfrm>
          <a:prstGeom prst="rect">
            <a:avLst/>
          </a:prstGeom>
        </p:spPr>
      </p:pic>
      <p:pic>
        <p:nvPicPr>
          <p:cNvPr id="39" name="Picture 38">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17" name="TextBox 4">
            <a:extLst>
              <a:ext uri="{FF2B5EF4-FFF2-40B4-BE49-F238E27FC236}">
                <a16:creationId xmlns:a16="http://schemas.microsoft.com/office/drawing/2014/main" id="{A3FCC91C-5BEF-7DAC-FC69-3E74FAD5352B}"/>
              </a:ext>
            </a:extLst>
          </p:cNvPr>
          <p:cNvGraphicFramePr/>
          <p:nvPr>
            <p:extLst>
              <p:ext uri="{D42A27DB-BD31-4B8C-83A1-F6EECF244321}">
                <p14:modId xmlns:p14="http://schemas.microsoft.com/office/powerpoint/2010/main" val="1406419171"/>
              </p:ext>
            </p:extLst>
          </p:nvPr>
        </p:nvGraphicFramePr>
        <p:xfrm>
          <a:off x="754067" y="1275382"/>
          <a:ext cx="4083404" cy="53171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ectangle: Rounded Corners 13">
            <a:extLst>
              <a:ext uri="{FF2B5EF4-FFF2-40B4-BE49-F238E27FC236}">
                <a16:creationId xmlns:a16="http://schemas.microsoft.com/office/drawing/2014/main" id="{9C19DEB2-CD9C-15CD-9299-F7BB190FF5BF}"/>
              </a:ext>
            </a:extLst>
          </p:cNvPr>
          <p:cNvSpPr/>
          <p:nvPr/>
        </p:nvSpPr>
        <p:spPr>
          <a:xfrm>
            <a:off x="3538841" y="239538"/>
            <a:ext cx="4544045" cy="619432"/>
          </a:xfrm>
          <a:prstGeom prst="roundRect">
            <a:avLst>
              <a:gd name="adj" fmla="val 50000"/>
            </a:avLst>
          </a:prstGeom>
        </p:spPr>
        <p:style>
          <a:lnRef idx="3">
            <a:schemeClr val="lt1"/>
          </a:lnRef>
          <a:fillRef idx="1">
            <a:schemeClr val="accent2"/>
          </a:fillRef>
          <a:effectRef idx="1">
            <a:schemeClr val="accent2"/>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a:t>
            </a:r>
            <a:r>
              <a:rPr lang="en-US" sz="4000" b="1" cap="all" dirty="0">
                <a:latin typeface="+mj-lt"/>
                <a:ea typeface="+mj-ea"/>
                <a:cs typeface="+mj-cs"/>
              </a:rPr>
              <a:t>Today’s Agenda</a:t>
            </a:r>
            <a:endParaRPr lang="en-IN" sz="4000" dirty="0">
              <a:solidFill>
                <a:schemeClr val="accent2">
                  <a:lumMod val="50000"/>
                </a:schemeClr>
              </a:solidFill>
            </a:endParaRPr>
          </a:p>
        </p:txBody>
      </p:sp>
      <p:pic>
        <p:nvPicPr>
          <p:cNvPr id="11" name="Audio 10">
            <a:hlinkClick r:id="" action="ppaction://media"/>
            <a:extLst>
              <a:ext uri="{FF2B5EF4-FFF2-40B4-BE49-F238E27FC236}">
                <a16:creationId xmlns:a16="http://schemas.microsoft.com/office/drawing/2014/main" id="{F7B71D5C-495F-9C2D-7064-1235B0E4367E}"/>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826382088"/>
      </p:ext>
    </p:extLst>
  </p:cSld>
  <p:clrMapOvr>
    <a:masterClrMapping/>
  </p:clrMapOvr>
  <p:transition spd="slow" advTm="3570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1"/>
                </p:tgtEl>
              </p:cMediaNode>
            </p:audio>
          </p:childTnLst>
        </p:cTn>
      </p:par>
    </p:tnLst>
    <p:bldLst>
      <p:bldGraphic spid="17"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cience Lab">
            <a:extLst>
              <a:ext uri="{FF2B5EF4-FFF2-40B4-BE49-F238E27FC236}">
                <a16:creationId xmlns:a16="http://schemas.microsoft.com/office/drawing/2014/main" id="{7E185DA8-778E-49D9-863D-7DB5660424E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12754" r="25902"/>
          <a:stretch/>
        </p:blipFill>
        <p:spPr>
          <a:xfrm>
            <a:off x="512149" y="810246"/>
            <a:ext cx="6139725" cy="5629884"/>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5" name="Picture 114">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EC33B65E-0840-8389-10F2-24C9F5E3A550}"/>
              </a:ext>
            </a:extLst>
          </p:cNvPr>
          <p:cNvSpPr/>
          <p:nvPr/>
        </p:nvSpPr>
        <p:spPr>
          <a:xfrm>
            <a:off x="471948" y="840658"/>
            <a:ext cx="6209071" cy="5633884"/>
          </a:xfrm>
          <a:prstGeom prst="rect">
            <a:avLst/>
          </a:prstGeom>
          <a:solidFill>
            <a:schemeClr val="accent3">
              <a:lumMod val="60000"/>
              <a:lumOff val="40000"/>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69850" h="69850" prst="divot"/>
            </a:sp3d>
          </a:bodyPr>
          <a:lstStyle/>
          <a:p>
            <a:pPr algn="ctr"/>
            <a:r>
              <a:rPr lang="en-US" sz="4000" dirty="0">
                <a:solidFill>
                  <a:srgbClr val="002060"/>
                </a:solidFill>
              </a:rPr>
              <a:t>Problem Statement</a:t>
            </a:r>
          </a:p>
          <a:p>
            <a:pPr algn="l"/>
            <a:endParaRPr lang="en-IN" sz="1800" b="0" i="0" u="none" strike="noStrike" baseline="0" dirty="0">
              <a:solidFill>
                <a:srgbClr val="000000"/>
              </a:solidFill>
              <a:latin typeface="Calibri" panose="020F0502020204030204" pitchFamily="34" charset="0"/>
            </a:endParaRPr>
          </a:p>
          <a:p>
            <a:r>
              <a:rPr lang="en-US" sz="1800" b="1" i="0" u="none" strike="noStrike" baseline="0" dirty="0">
                <a:solidFill>
                  <a:schemeClr val="accent4">
                    <a:lumMod val="75000"/>
                  </a:schemeClr>
                </a:solidFill>
                <a:latin typeface="Calibri" panose="020F0502020204030204" pitchFamily="34" charset="0"/>
              </a:rPr>
              <a:t>Heart disease is one of the leading causes of death worldwide. Early prediction of heart attack risk can significantly improve patient outcomes by enabling timely medical intervention and lifestyle changes. By analyzing various medical and demographic factors, it is possible to develop a predictive model that can estimate the likelihood of a heart attack</a:t>
            </a:r>
            <a:r>
              <a:rPr lang="en-US" sz="1800" b="1" i="0" u="none" strike="noStrike" baseline="0" dirty="0">
                <a:solidFill>
                  <a:schemeClr val="accent4">
                    <a:lumMod val="75000"/>
                  </a:schemeClr>
                </a:solidFill>
                <a:latin typeface="Times New Roman" panose="02020603050405020304" pitchFamily="18" charset="0"/>
              </a:rPr>
              <a:t>. </a:t>
            </a:r>
            <a:endParaRPr lang="en-US" sz="4000" b="1" i="0" u="none" strike="noStrike" baseline="0" dirty="0">
              <a:solidFill>
                <a:schemeClr val="accent4">
                  <a:lumMod val="75000"/>
                </a:schemeClr>
              </a:solidFill>
              <a:latin typeface="Times New Roman" panose="02020603050405020304" pitchFamily="18" charset="0"/>
            </a:endParaRPr>
          </a:p>
          <a:p>
            <a:r>
              <a:rPr lang="en-US" sz="4000" dirty="0">
                <a:solidFill>
                  <a:srgbClr val="002060"/>
                </a:solidFill>
                <a:latin typeface="Times New Roman" panose="02020603050405020304" pitchFamily="18" charset="0"/>
              </a:rPr>
              <a:t>                 </a:t>
            </a:r>
          </a:p>
          <a:p>
            <a:r>
              <a:rPr lang="en-US" sz="4000" dirty="0">
                <a:solidFill>
                  <a:srgbClr val="002060"/>
                </a:solidFill>
                <a:latin typeface="Times New Roman" panose="02020603050405020304" pitchFamily="18" charset="0"/>
              </a:rPr>
              <a:t>               Objective</a:t>
            </a:r>
          </a:p>
          <a:p>
            <a:pPr algn="l"/>
            <a:endParaRPr lang="en-IN" sz="1800" b="0" i="0" u="none" strike="noStrike" baseline="0" dirty="0">
              <a:solidFill>
                <a:srgbClr val="000000"/>
              </a:solidFill>
              <a:latin typeface="Calibri" panose="020F0502020204030204" pitchFamily="34" charset="0"/>
            </a:endParaRPr>
          </a:p>
          <a:p>
            <a:r>
              <a:rPr lang="en-US" sz="1800" b="1" i="0" u="none" strike="noStrike" baseline="0" dirty="0">
                <a:solidFill>
                  <a:schemeClr val="accent4">
                    <a:lumMod val="75000"/>
                  </a:schemeClr>
                </a:solidFill>
                <a:latin typeface="Calibri" panose="020F0502020204030204" pitchFamily="34" charset="0"/>
              </a:rPr>
              <a:t>Develop a machine learning model that can predict the risk of a heart attack based on a set of medical and demographic variables.</a:t>
            </a:r>
            <a:endParaRPr lang="en-IN" sz="4000" b="1" dirty="0">
              <a:solidFill>
                <a:schemeClr val="accent4">
                  <a:lumMod val="75000"/>
                </a:schemeClr>
              </a:solidFill>
            </a:endParaRPr>
          </a:p>
        </p:txBody>
      </p:sp>
      <p:pic>
        <p:nvPicPr>
          <p:cNvPr id="11" name="Picture 10">
            <a:extLst>
              <a:ext uri="{FF2B5EF4-FFF2-40B4-BE49-F238E27FC236}">
                <a16:creationId xmlns:a16="http://schemas.microsoft.com/office/drawing/2014/main" id="{E7D1CCAA-DA35-C58E-4358-9DF07071B811}"/>
              </a:ext>
            </a:extLst>
          </p:cNvPr>
          <p:cNvPicPr>
            <a:picLocks noChangeAspect="1"/>
          </p:cNvPicPr>
          <p:nvPr/>
        </p:nvPicPr>
        <p:blipFill>
          <a:blip r:embed="rId7"/>
          <a:srcRect/>
          <a:stretch/>
        </p:blipFill>
        <p:spPr>
          <a:xfrm>
            <a:off x="6721220" y="0"/>
            <a:ext cx="5470780" cy="6857999"/>
          </a:xfrm>
          <a:prstGeom prst="rect">
            <a:avLst/>
          </a:prstGeom>
        </p:spPr>
      </p:pic>
      <p:pic>
        <p:nvPicPr>
          <p:cNvPr id="9" name="Audio 8">
            <a:hlinkClick r:id="" action="ppaction://media"/>
            <a:extLst>
              <a:ext uri="{FF2B5EF4-FFF2-40B4-BE49-F238E27FC236}">
                <a16:creationId xmlns:a16="http://schemas.microsoft.com/office/drawing/2014/main" id="{1C07E8E5-26EE-83FF-D8B7-ED3CDD4A0A7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26403315"/>
      </p:ext>
    </p:extLst>
  </p:cSld>
  <p:clrMapOvr>
    <a:masterClrMapping/>
  </p:clrMapOvr>
  <mc:AlternateContent xmlns:mc="http://schemas.openxmlformats.org/markup-compatibility/2006">
    <mc:Choice xmlns:p14="http://schemas.microsoft.com/office/powerpoint/2010/main" Requires="p14">
      <p:transition spd="slow" p14:dur="2000" advTm="61824"/>
    </mc:Choice>
    <mc:Fallback>
      <p:transition spd="slow" advTm="6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cience Lab">
            <a:extLst>
              <a:ext uri="{FF2B5EF4-FFF2-40B4-BE49-F238E27FC236}">
                <a16:creationId xmlns:a16="http://schemas.microsoft.com/office/drawing/2014/main" id="{7E185DA8-778E-49D9-863D-7DB5660424E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12754" r="25902"/>
          <a:stretch/>
        </p:blipFill>
        <p:spPr>
          <a:xfrm>
            <a:off x="512150" y="1015179"/>
            <a:ext cx="4900510" cy="5633883"/>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5" name="Picture 114">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EC33B65E-0840-8389-10F2-24C9F5E3A550}"/>
              </a:ext>
            </a:extLst>
          </p:cNvPr>
          <p:cNvSpPr/>
          <p:nvPr/>
        </p:nvSpPr>
        <p:spPr>
          <a:xfrm>
            <a:off x="471949" y="1015181"/>
            <a:ext cx="4940710" cy="5633884"/>
          </a:xfrm>
          <a:prstGeom prst="rect">
            <a:avLst/>
          </a:prstGeom>
          <a:solidFill>
            <a:schemeClr val="accent3">
              <a:lumMod val="60000"/>
              <a:lumOff val="40000"/>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2060"/>
                </a:solidFill>
              </a:rPr>
              <a:t>Overview of Datasets</a:t>
            </a:r>
          </a:p>
          <a:p>
            <a:pPr algn="ctr"/>
            <a:r>
              <a:rPr lang="en-US" sz="2400" dirty="0">
                <a:solidFill>
                  <a:srgbClr val="002060"/>
                </a:solidFill>
              </a:rPr>
              <a:t>Our dataset contain Patients information including various features that can help in Predicting the Risk of Heart Attack.</a:t>
            </a:r>
          </a:p>
          <a:p>
            <a:pPr algn="ctr"/>
            <a:endParaRPr lang="en-US" sz="2400" dirty="0">
              <a:solidFill>
                <a:srgbClr val="002060"/>
              </a:solidFill>
            </a:endParaRPr>
          </a:p>
          <a:p>
            <a:pPr algn="ctr"/>
            <a:r>
              <a:rPr lang="en-US" sz="2400" dirty="0">
                <a:solidFill>
                  <a:srgbClr val="002060"/>
                </a:solidFill>
              </a:rPr>
              <a:t>The Features Include </a:t>
            </a:r>
          </a:p>
          <a:p>
            <a:pPr algn="l"/>
            <a:endParaRPr lang="en-IN" sz="1800" b="0" i="0" u="none" strike="noStrike" baseline="0" dirty="0">
              <a:solidFill>
                <a:srgbClr val="000000"/>
              </a:solidFill>
              <a:latin typeface="Calibri" panose="020F0502020204030204" pitchFamily="34" charset="0"/>
            </a:endParaRPr>
          </a:p>
          <a:p>
            <a:endParaRPr lang="en-IN" sz="4000" dirty="0">
              <a:solidFill>
                <a:srgbClr val="002060"/>
              </a:solidFill>
            </a:endParaRPr>
          </a:p>
        </p:txBody>
      </p:sp>
      <p:sp>
        <p:nvSpPr>
          <p:cNvPr id="7" name="Arrow: Right 6">
            <a:extLst>
              <a:ext uri="{FF2B5EF4-FFF2-40B4-BE49-F238E27FC236}">
                <a16:creationId xmlns:a16="http://schemas.microsoft.com/office/drawing/2014/main" id="{0524E4A4-C778-DA74-9859-1D3B62EEB1E2}"/>
              </a:ext>
            </a:extLst>
          </p:cNvPr>
          <p:cNvSpPr/>
          <p:nvPr/>
        </p:nvSpPr>
        <p:spPr>
          <a:xfrm>
            <a:off x="2173365" y="5126838"/>
            <a:ext cx="1248259" cy="71598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solidFill>
                <a:srgbClr val="00B050"/>
              </a:solidFill>
            </a:endParaRPr>
          </a:p>
        </p:txBody>
      </p:sp>
      <p:sp>
        <p:nvSpPr>
          <p:cNvPr id="10" name="Content Placeholder 9">
            <a:extLst>
              <a:ext uri="{FF2B5EF4-FFF2-40B4-BE49-F238E27FC236}">
                <a16:creationId xmlns:a16="http://schemas.microsoft.com/office/drawing/2014/main" id="{6D83DF94-3084-E10E-9AD2-01CA024C27BF}"/>
              </a:ext>
            </a:extLst>
          </p:cNvPr>
          <p:cNvSpPr>
            <a:spLocks noGrp="1"/>
          </p:cNvSpPr>
          <p:nvPr>
            <p:ph idx="1"/>
          </p:nvPr>
        </p:nvSpPr>
        <p:spPr>
          <a:xfrm>
            <a:off x="6096000" y="1049321"/>
            <a:ext cx="5583850" cy="5502064"/>
          </a:xfrm>
        </p:spPr>
        <p:txBody>
          <a:bodyPr>
            <a:normAutofit fontScale="62500" lnSpcReduction="20000"/>
          </a:bodyPr>
          <a:lstStyle/>
          <a:p>
            <a:pPr marL="0" indent="0">
              <a:buNone/>
            </a:pPr>
            <a:endParaRPr lang="en-IN" sz="1800" b="0" i="0" u="none" strike="noStrike" baseline="0" dirty="0">
              <a:solidFill>
                <a:srgbClr val="000000"/>
              </a:solidFill>
              <a:latin typeface="Calibri" panose="020F0502020204030204" pitchFamily="34" charset="0"/>
            </a:endParaRPr>
          </a:p>
          <a:p>
            <a:r>
              <a:rPr lang="en-US" b="0" i="0" u="none" strike="noStrike" baseline="0" dirty="0">
                <a:solidFill>
                  <a:srgbClr val="C6064B"/>
                </a:solidFill>
                <a:latin typeface="Calibri" panose="020F0502020204030204" pitchFamily="34" charset="0"/>
              </a:rPr>
              <a:t>age: Age of the patient </a:t>
            </a:r>
          </a:p>
          <a:p>
            <a:r>
              <a:rPr lang="en-US" b="0" i="0" u="none" strike="noStrike" baseline="0" dirty="0">
                <a:solidFill>
                  <a:srgbClr val="C6064B"/>
                </a:solidFill>
                <a:latin typeface="Calibri" panose="020F0502020204030204" pitchFamily="34" charset="0"/>
              </a:rPr>
              <a:t>sex: Sex of the patient (1 = male, 0 = female) </a:t>
            </a:r>
          </a:p>
          <a:p>
            <a:r>
              <a:rPr lang="en-IN" b="0" i="0" u="none" strike="noStrike" baseline="0" dirty="0">
                <a:solidFill>
                  <a:srgbClr val="C6064B"/>
                </a:solidFill>
                <a:latin typeface="Calibri" panose="020F0502020204030204" pitchFamily="34" charset="0"/>
              </a:rPr>
              <a:t>cp: Chest pain type </a:t>
            </a:r>
          </a:p>
          <a:p>
            <a:r>
              <a:rPr lang="en-US" b="1" i="0" u="none" strike="noStrike" baseline="0" dirty="0">
                <a:solidFill>
                  <a:srgbClr val="C6064B"/>
                </a:solidFill>
                <a:latin typeface="Calibri" panose="020F0502020204030204" pitchFamily="34" charset="0"/>
              </a:rPr>
              <a:t>trestbps</a:t>
            </a:r>
            <a:r>
              <a:rPr lang="en-US" b="0" i="0" u="none" strike="noStrike" baseline="0" dirty="0">
                <a:solidFill>
                  <a:srgbClr val="C6064B"/>
                </a:solidFill>
                <a:latin typeface="Calibri" panose="020F0502020204030204" pitchFamily="34" charset="0"/>
              </a:rPr>
              <a:t>: Resting blood pressure (in mm Hg) </a:t>
            </a:r>
          </a:p>
          <a:p>
            <a:r>
              <a:rPr lang="nl-NL" b="1" i="0" u="none" strike="noStrike" baseline="0" dirty="0">
                <a:solidFill>
                  <a:srgbClr val="C6064B"/>
                </a:solidFill>
                <a:latin typeface="Calibri" panose="020F0502020204030204" pitchFamily="34" charset="0"/>
              </a:rPr>
              <a:t>chol</a:t>
            </a:r>
            <a:r>
              <a:rPr lang="nl-NL" b="0" i="0" u="none" strike="noStrike" baseline="0" dirty="0">
                <a:solidFill>
                  <a:srgbClr val="C6064B"/>
                </a:solidFill>
                <a:latin typeface="Calibri" panose="020F0502020204030204" pitchFamily="34" charset="0"/>
              </a:rPr>
              <a:t>: Serum cholesterol (in mg/dl) </a:t>
            </a:r>
          </a:p>
          <a:p>
            <a:r>
              <a:rPr lang="en-US" b="1" i="0" u="none" strike="noStrike" baseline="0" dirty="0">
                <a:solidFill>
                  <a:srgbClr val="C6064B"/>
                </a:solidFill>
                <a:latin typeface="Calibri" panose="020F0502020204030204" pitchFamily="34" charset="0"/>
              </a:rPr>
              <a:t>fbs</a:t>
            </a:r>
            <a:r>
              <a:rPr lang="en-US" b="0" i="0" u="none" strike="noStrike" baseline="0" dirty="0">
                <a:solidFill>
                  <a:srgbClr val="C6064B"/>
                </a:solidFill>
                <a:latin typeface="Calibri" panose="020F0502020204030204" pitchFamily="34" charset="0"/>
              </a:rPr>
              <a:t>: Fasting blood sugar (1 = fasting blood sugar &gt; 120 mg/dl, 0 = otherwise) </a:t>
            </a:r>
          </a:p>
          <a:p>
            <a:r>
              <a:rPr lang="en-IN" b="1" i="0" u="none" strike="noStrike" baseline="0" dirty="0">
                <a:solidFill>
                  <a:srgbClr val="C6064B"/>
                </a:solidFill>
                <a:latin typeface="Calibri" panose="020F0502020204030204" pitchFamily="34" charset="0"/>
              </a:rPr>
              <a:t>restecg</a:t>
            </a:r>
            <a:r>
              <a:rPr lang="en-IN" b="0" i="0" u="none" strike="noStrike" baseline="0" dirty="0">
                <a:solidFill>
                  <a:srgbClr val="C6064B"/>
                </a:solidFill>
                <a:latin typeface="Calibri" panose="020F0502020204030204" pitchFamily="34" charset="0"/>
              </a:rPr>
              <a:t>: Resting electrocardiographic results </a:t>
            </a:r>
          </a:p>
          <a:p>
            <a:r>
              <a:rPr lang="en-US" b="1" i="0" u="none" strike="noStrike" baseline="0" dirty="0">
                <a:solidFill>
                  <a:srgbClr val="C6064B"/>
                </a:solidFill>
                <a:latin typeface="Calibri" panose="020F0502020204030204" pitchFamily="34" charset="0"/>
              </a:rPr>
              <a:t>thalach</a:t>
            </a:r>
            <a:r>
              <a:rPr lang="en-US" b="0" i="0" u="none" strike="noStrike" baseline="0" dirty="0">
                <a:solidFill>
                  <a:srgbClr val="C6064B"/>
                </a:solidFill>
                <a:latin typeface="Calibri" panose="020F0502020204030204" pitchFamily="34" charset="0"/>
              </a:rPr>
              <a:t>: Maximum heart rate achieved </a:t>
            </a:r>
          </a:p>
          <a:p>
            <a:r>
              <a:rPr lang="en-US" b="1" i="0" u="none" strike="noStrike" baseline="0" dirty="0">
                <a:solidFill>
                  <a:srgbClr val="C6064B"/>
                </a:solidFill>
                <a:latin typeface="Calibri" panose="020F0502020204030204" pitchFamily="34" charset="0"/>
              </a:rPr>
              <a:t>exang</a:t>
            </a:r>
            <a:r>
              <a:rPr lang="en-US" b="0" i="0" u="none" strike="noStrike" baseline="0" dirty="0">
                <a:solidFill>
                  <a:srgbClr val="C6064B"/>
                </a:solidFill>
                <a:latin typeface="Calibri" panose="020F0502020204030204" pitchFamily="34" charset="0"/>
              </a:rPr>
              <a:t>: Exercise-induced angina (1 = yes, 0 = no) </a:t>
            </a:r>
          </a:p>
          <a:p>
            <a:r>
              <a:rPr lang="en-US" b="1" i="0" u="none" strike="noStrike" baseline="0" dirty="0">
                <a:solidFill>
                  <a:srgbClr val="C6064B"/>
                </a:solidFill>
                <a:latin typeface="Calibri" panose="020F0502020204030204" pitchFamily="34" charset="0"/>
              </a:rPr>
              <a:t>oldpeak</a:t>
            </a:r>
            <a:r>
              <a:rPr lang="en-US" b="0" i="0" u="none" strike="noStrike" baseline="0" dirty="0">
                <a:solidFill>
                  <a:srgbClr val="C6064B"/>
                </a:solidFill>
                <a:latin typeface="Calibri" panose="020F0502020204030204" pitchFamily="34" charset="0"/>
              </a:rPr>
              <a:t>: ST depression induced by exercise relative to rest </a:t>
            </a:r>
          </a:p>
          <a:p>
            <a:r>
              <a:rPr lang="en-US" b="1" i="0" u="none" strike="noStrike" baseline="0" dirty="0">
                <a:solidFill>
                  <a:srgbClr val="C6064B"/>
                </a:solidFill>
                <a:latin typeface="Calibri" panose="020F0502020204030204" pitchFamily="34" charset="0"/>
              </a:rPr>
              <a:t>slope</a:t>
            </a:r>
            <a:r>
              <a:rPr lang="en-US" b="0" i="0" u="none" strike="noStrike" baseline="0" dirty="0">
                <a:solidFill>
                  <a:srgbClr val="C6064B"/>
                </a:solidFill>
                <a:latin typeface="Calibri" panose="020F0502020204030204" pitchFamily="34" charset="0"/>
              </a:rPr>
              <a:t>: Slope of the peak exercise ST segment (0 = upsloping, 1 = flat, 2 = downsloping) </a:t>
            </a:r>
          </a:p>
          <a:p>
            <a:r>
              <a:rPr lang="en-US" b="1" i="0" u="none" strike="noStrike" baseline="0" dirty="0">
                <a:solidFill>
                  <a:srgbClr val="C6064B"/>
                </a:solidFill>
                <a:latin typeface="Calibri" panose="020F0502020204030204" pitchFamily="34" charset="0"/>
              </a:rPr>
              <a:t>ca</a:t>
            </a:r>
            <a:r>
              <a:rPr lang="en-US" b="0" i="0" u="none" strike="noStrike" baseline="0" dirty="0">
                <a:solidFill>
                  <a:srgbClr val="C6064B"/>
                </a:solidFill>
                <a:latin typeface="Calibri" panose="020F0502020204030204" pitchFamily="34" charset="0"/>
              </a:rPr>
              <a:t>: Number of major vessels (0-3) colored by fluoroscopy </a:t>
            </a:r>
          </a:p>
          <a:p>
            <a:r>
              <a:rPr lang="en-IN" b="1" i="0" u="none" strike="noStrike" baseline="0" dirty="0">
                <a:solidFill>
                  <a:srgbClr val="C6064B"/>
                </a:solidFill>
                <a:latin typeface="Calibri" panose="020F0502020204030204" pitchFamily="34" charset="0"/>
              </a:rPr>
              <a:t>thal</a:t>
            </a:r>
            <a:r>
              <a:rPr lang="en-IN" b="0" i="0" u="none" strike="noStrike" baseline="0" dirty="0">
                <a:solidFill>
                  <a:srgbClr val="C6064B"/>
                </a:solidFill>
                <a:latin typeface="Calibri" panose="020F0502020204030204" pitchFamily="34" charset="0"/>
              </a:rPr>
              <a:t>: Thalassemia (3 = normal, 6 = fixed defect, 7= reversible defect) </a:t>
            </a:r>
          </a:p>
          <a:p>
            <a:r>
              <a:rPr lang="en-US" b="1" i="0" u="none" strike="noStrike" baseline="0" dirty="0">
                <a:solidFill>
                  <a:srgbClr val="C6064B"/>
                </a:solidFill>
                <a:latin typeface="Calibri" panose="020F0502020204030204" pitchFamily="34" charset="0"/>
              </a:rPr>
              <a:t>target</a:t>
            </a:r>
            <a:r>
              <a:rPr lang="en-US" b="0" i="0" u="none" strike="noStrike" baseline="0" dirty="0">
                <a:solidFill>
                  <a:srgbClr val="C6064B"/>
                </a:solidFill>
                <a:latin typeface="Calibri" panose="020F0502020204030204" pitchFamily="34" charset="0"/>
              </a:rPr>
              <a:t>: Target variable (1 = heart attack risk, 0 = no risk) </a:t>
            </a:r>
          </a:p>
          <a:p>
            <a:endParaRPr lang="en-IN" dirty="0"/>
          </a:p>
        </p:txBody>
      </p:sp>
      <p:sp>
        <p:nvSpPr>
          <p:cNvPr id="2" name="Rectangle: Rounded Corners 1">
            <a:extLst>
              <a:ext uri="{FF2B5EF4-FFF2-40B4-BE49-F238E27FC236}">
                <a16:creationId xmlns:a16="http://schemas.microsoft.com/office/drawing/2014/main" id="{09118DDC-0436-89C0-0D4E-377A9FDB36EB}"/>
              </a:ext>
            </a:extLst>
          </p:cNvPr>
          <p:cNvSpPr/>
          <p:nvPr/>
        </p:nvSpPr>
        <p:spPr>
          <a:xfrm>
            <a:off x="3583858" y="86030"/>
            <a:ext cx="4439264" cy="619432"/>
          </a:xfrm>
          <a:prstGeom prst="roundRect">
            <a:avLst>
              <a:gd name="adj" fmla="val 50000"/>
            </a:avLst>
          </a:prstGeom>
        </p:spPr>
        <p:style>
          <a:lnRef idx="3">
            <a:schemeClr val="lt1"/>
          </a:lnRef>
          <a:fillRef idx="1">
            <a:schemeClr val="accent2"/>
          </a:fillRef>
          <a:effectRef idx="1">
            <a:schemeClr val="accent2"/>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a:t>
            </a:r>
            <a:r>
              <a:rPr lang="en-US" sz="4000" b="1" dirty="0">
                <a:solidFill>
                  <a:schemeClr val="bg1"/>
                </a:solidFill>
              </a:rPr>
              <a:t>Dataset preview</a:t>
            </a:r>
            <a:endParaRPr lang="en-IN" sz="4000" dirty="0">
              <a:solidFill>
                <a:schemeClr val="bg1"/>
              </a:solidFill>
            </a:endParaRPr>
          </a:p>
        </p:txBody>
      </p:sp>
      <p:pic>
        <p:nvPicPr>
          <p:cNvPr id="23" name="Audio 22">
            <a:hlinkClick r:id="" action="ppaction://media"/>
            <a:extLst>
              <a:ext uri="{FF2B5EF4-FFF2-40B4-BE49-F238E27FC236}">
                <a16:creationId xmlns:a16="http://schemas.microsoft.com/office/drawing/2014/main" id="{8FA489CB-2039-1D5F-0F12-7051970F276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849906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60230">
        <p159:morph option="byObject"/>
      </p:transition>
    </mc:Choice>
    <mc:Fallback>
      <p:transition spd="slow" advTm="602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3027E96-D1BF-9BAC-F72E-C14E2D452C45}"/>
              </a:ext>
            </a:extLst>
          </p:cNvPr>
          <p:cNvPicPr>
            <a:picLocks noChangeAspect="1"/>
          </p:cNvPicPr>
          <p:nvPr/>
        </p:nvPicPr>
        <p:blipFill>
          <a:blip r:embed="rId7"/>
          <a:stretch>
            <a:fillRect/>
          </a:stretch>
        </p:blipFill>
        <p:spPr>
          <a:xfrm>
            <a:off x="5383161" y="828170"/>
            <a:ext cx="6365175" cy="2600830"/>
          </a:xfrm>
          <a:prstGeom prst="rect">
            <a:avLst/>
          </a:prstGeom>
        </p:spPr>
      </p:pic>
      <p:sp>
        <p:nvSpPr>
          <p:cNvPr id="7" name="Arrow: Right 6">
            <a:extLst>
              <a:ext uri="{FF2B5EF4-FFF2-40B4-BE49-F238E27FC236}">
                <a16:creationId xmlns:a16="http://schemas.microsoft.com/office/drawing/2014/main" id="{DAAB6DCF-4DC4-57C9-37FB-F77B4B285543}"/>
              </a:ext>
            </a:extLst>
          </p:cNvPr>
          <p:cNvSpPr/>
          <p:nvPr/>
        </p:nvSpPr>
        <p:spPr>
          <a:xfrm>
            <a:off x="1134733" y="1760961"/>
            <a:ext cx="3570889" cy="1143645"/>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370332">
              <a:spcAft>
                <a:spcPts val="600"/>
              </a:spcAft>
            </a:pPr>
            <a:r>
              <a:rPr lang="en-US" sz="2000" b="1" kern="1200" dirty="0">
                <a:solidFill>
                  <a:schemeClr val="lt1"/>
                </a:solidFill>
                <a:latin typeface="+mn-lt"/>
                <a:ea typeface="+mn-ea"/>
                <a:cs typeface="+mn-cs"/>
              </a:rPr>
              <a:t>Sample of the Dataset</a:t>
            </a:r>
            <a:endParaRPr lang="en-IN" sz="2000" b="1" dirty="0"/>
          </a:p>
        </p:txBody>
      </p:sp>
      <p:sp>
        <p:nvSpPr>
          <p:cNvPr id="8" name="TextBox 7">
            <a:extLst>
              <a:ext uri="{FF2B5EF4-FFF2-40B4-BE49-F238E27FC236}">
                <a16:creationId xmlns:a16="http://schemas.microsoft.com/office/drawing/2014/main" id="{3CC57BAA-AB62-2F5D-B61C-08CCB28DDA17}"/>
              </a:ext>
            </a:extLst>
          </p:cNvPr>
          <p:cNvSpPr txBox="1"/>
          <p:nvPr/>
        </p:nvSpPr>
        <p:spPr>
          <a:xfrm>
            <a:off x="604681" y="3527086"/>
            <a:ext cx="5373332" cy="2708434"/>
          </a:xfrm>
          <a:prstGeom prst="rect">
            <a:avLst/>
          </a:prstGeom>
          <a:noFill/>
        </p:spPr>
        <p:txBody>
          <a:bodyPr wrap="square" rtlCol="0">
            <a:spAutoFit/>
          </a:bodyPr>
          <a:lstStyle/>
          <a:p>
            <a:pPr marL="457200" indent="-457200" defTabSz="370332">
              <a:spcAft>
                <a:spcPts val="600"/>
              </a:spcAft>
              <a:buFont typeface="Wingdings" panose="05000000000000000000" pitchFamily="2" charset="2"/>
              <a:buChar char="ü"/>
            </a:pPr>
            <a:r>
              <a:rPr lang="en-US" sz="3200" b="1" kern="1200" dirty="0">
                <a:solidFill>
                  <a:schemeClr val="accent4">
                    <a:lumMod val="75000"/>
                  </a:schemeClr>
                </a:solidFill>
                <a:latin typeface="+mn-lt"/>
                <a:ea typeface="+mn-ea"/>
                <a:cs typeface="+mn-cs"/>
              </a:rPr>
              <a:t>Dataset contain 302 Rows &amp; 14 Features.</a:t>
            </a:r>
          </a:p>
          <a:p>
            <a:pPr marL="457200" indent="-457200" defTabSz="370332">
              <a:spcAft>
                <a:spcPts val="600"/>
              </a:spcAft>
              <a:buFont typeface="Wingdings" panose="05000000000000000000" pitchFamily="2" charset="2"/>
              <a:buChar char="ü"/>
            </a:pPr>
            <a:r>
              <a:rPr lang="en-US" sz="3200" b="1" kern="1200" dirty="0">
                <a:solidFill>
                  <a:schemeClr val="accent4">
                    <a:lumMod val="75000"/>
                  </a:schemeClr>
                </a:solidFill>
                <a:latin typeface="+mn-lt"/>
                <a:ea typeface="+mn-ea"/>
                <a:cs typeface="+mn-cs"/>
              </a:rPr>
              <a:t>There are no NULL values present in the Dataset.</a:t>
            </a:r>
          </a:p>
          <a:p>
            <a:pPr marL="457200" indent="-457200" defTabSz="370332">
              <a:spcAft>
                <a:spcPts val="600"/>
              </a:spcAft>
              <a:buFont typeface="Wingdings" panose="05000000000000000000" pitchFamily="2" charset="2"/>
              <a:buChar char="ü"/>
            </a:pPr>
            <a:r>
              <a:rPr lang="en-IN" sz="3200" b="1" kern="1200" dirty="0">
                <a:solidFill>
                  <a:schemeClr val="accent4">
                    <a:lumMod val="75000"/>
                  </a:schemeClr>
                </a:solidFill>
                <a:latin typeface="+mn-lt"/>
                <a:ea typeface="+mn-ea"/>
                <a:cs typeface="+mn-cs"/>
              </a:rPr>
              <a:t>There are no Duplicates.</a:t>
            </a:r>
            <a:endParaRPr lang="en-IN" sz="3200" b="1" dirty="0">
              <a:solidFill>
                <a:schemeClr val="accent4">
                  <a:lumMod val="75000"/>
                </a:schemeClr>
              </a:solidFill>
            </a:endParaRPr>
          </a:p>
        </p:txBody>
      </p:sp>
      <p:pic>
        <p:nvPicPr>
          <p:cNvPr id="10" name="Picture 9">
            <a:extLst>
              <a:ext uri="{FF2B5EF4-FFF2-40B4-BE49-F238E27FC236}">
                <a16:creationId xmlns:a16="http://schemas.microsoft.com/office/drawing/2014/main" id="{7151A557-4CBB-C411-817F-CD5B2D15F9C1}"/>
              </a:ext>
            </a:extLst>
          </p:cNvPr>
          <p:cNvPicPr>
            <a:picLocks noChangeAspect="1"/>
          </p:cNvPicPr>
          <p:nvPr/>
        </p:nvPicPr>
        <p:blipFill>
          <a:blip r:embed="rId8"/>
          <a:stretch>
            <a:fillRect/>
          </a:stretch>
        </p:blipFill>
        <p:spPr>
          <a:xfrm>
            <a:off x="7205833" y="3698010"/>
            <a:ext cx="4542503" cy="3056751"/>
          </a:xfrm>
          <a:prstGeom prst="rect">
            <a:avLst/>
          </a:prstGeom>
        </p:spPr>
      </p:pic>
      <p:sp>
        <p:nvSpPr>
          <p:cNvPr id="3" name="Rectangle: Rounded Corners 2">
            <a:extLst>
              <a:ext uri="{FF2B5EF4-FFF2-40B4-BE49-F238E27FC236}">
                <a16:creationId xmlns:a16="http://schemas.microsoft.com/office/drawing/2014/main" id="{055D839F-1B80-738F-0BD9-F18DA0C3AC81}"/>
              </a:ext>
            </a:extLst>
          </p:cNvPr>
          <p:cNvSpPr/>
          <p:nvPr/>
        </p:nvSpPr>
        <p:spPr>
          <a:xfrm>
            <a:off x="4192568" y="105499"/>
            <a:ext cx="3570889" cy="6194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a:t>
            </a:r>
            <a:r>
              <a:rPr lang="en-US" sz="4000" b="1" dirty="0">
                <a:solidFill>
                  <a:schemeClr val="bg1"/>
                </a:solidFill>
              </a:rPr>
              <a:t>Data Ingestion</a:t>
            </a:r>
            <a:endParaRPr lang="en-IN" sz="4000" dirty="0">
              <a:solidFill>
                <a:schemeClr val="bg1"/>
              </a:solidFill>
            </a:endParaRPr>
          </a:p>
        </p:txBody>
      </p:sp>
      <p:pic>
        <p:nvPicPr>
          <p:cNvPr id="37" name="Audio 36">
            <a:hlinkClick r:id="" action="ppaction://media"/>
            <a:extLst>
              <a:ext uri="{FF2B5EF4-FFF2-40B4-BE49-F238E27FC236}">
                <a16:creationId xmlns:a16="http://schemas.microsoft.com/office/drawing/2014/main" id="{1747ED7C-7072-2C1B-E00F-26F77A6AEB0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807819385"/>
      </p:ext>
    </p:extLst>
  </p:cSld>
  <p:clrMapOvr>
    <a:masterClrMapping/>
  </p:clrMapOvr>
  <mc:AlternateContent xmlns:mc="http://schemas.openxmlformats.org/markup-compatibility/2006">
    <mc:Choice xmlns:p14="http://schemas.microsoft.com/office/powerpoint/2010/main" Requires="p14">
      <p:transition spd="slow" p14:dur="2000" advTm="24473"/>
    </mc:Choice>
    <mc:Fallback>
      <p:transition spd="slow" advTm="24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37"/>
                </p:tgtEl>
              </p:cMediaNode>
            </p:audio>
          </p:childTnLst>
        </p:cTn>
      </p:par>
    </p:tnLst>
    <p:bldLst>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E2B9719-52CE-B8CA-BA0F-6AA2A5421E8F}"/>
              </a:ext>
            </a:extLst>
          </p:cNvPr>
          <p:cNvSpPr txBox="1"/>
          <p:nvPr/>
        </p:nvSpPr>
        <p:spPr>
          <a:xfrm>
            <a:off x="606373" y="1168574"/>
            <a:ext cx="6045150" cy="1938992"/>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solidFill>
                  <a:srgbClr val="002060"/>
                </a:solidFill>
              </a:rPr>
              <a:t>Maximum Patients suffer from type-0 chest pain. This is the most common chest pain type.</a:t>
            </a:r>
          </a:p>
          <a:p>
            <a:pPr marL="342900" indent="-342900">
              <a:buFont typeface="Wingdings" panose="05000000000000000000" pitchFamily="2" charset="2"/>
              <a:buChar char="§"/>
            </a:pPr>
            <a:r>
              <a:rPr lang="en-US" sz="2400" b="1" dirty="0">
                <a:solidFill>
                  <a:srgbClr val="002060"/>
                </a:solidFill>
              </a:rPr>
              <a:t>Maximum Heart Disease occur with type-2 chest pain.</a:t>
            </a:r>
            <a:endParaRPr lang="en-IN" sz="2400" b="1" dirty="0">
              <a:solidFill>
                <a:srgbClr val="002060"/>
              </a:solidFill>
            </a:endParaRPr>
          </a:p>
        </p:txBody>
      </p:sp>
      <p:pic>
        <p:nvPicPr>
          <p:cNvPr id="11" name="Picture 10">
            <a:extLst>
              <a:ext uri="{FF2B5EF4-FFF2-40B4-BE49-F238E27FC236}">
                <a16:creationId xmlns:a16="http://schemas.microsoft.com/office/drawing/2014/main" id="{6671AD34-3BDB-D574-768B-901C442A3368}"/>
              </a:ext>
            </a:extLst>
          </p:cNvPr>
          <p:cNvPicPr>
            <a:picLocks noChangeAspect="1"/>
          </p:cNvPicPr>
          <p:nvPr/>
        </p:nvPicPr>
        <p:blipFill>
          <a:blip r:embed="rId8"/>
          <a:stretch>
            <a:fillRect/>
          </a:stretch>
        </p:blipFill>
        <p:spPr>
          <a:xfrm>
            <a:off x="507744" y="3429000"/>
            <a:ext cx="5170385" cy="3008057"/>
          </a:xfrm>
          <a:prstGeom prst="rect">
            <a:avLst/>
          </a:prstGeom>
        </p:spPr>
      </p:pic>
      <p:sp>
        <p:nvSpPr>
          <p:cNvPr id="12" name="TextBox 11">
            <a:extLst>
              <a:ext uri="{FF2B5EF4-FFF2-40B4-BE49-F238E27FC236}">
                <a16:creationId xmlns:a16="http://schemas.microsoft.com/office/drawing/2014/main" id="{E760ABB7-289C-1DB1-8ED9-225214B87527}"/>
              </a:ext>
            </a:extLst>
          </p:cNvPr>
          <p:cNvSpPr txBox="1"/>
          <p:nvPr/>
        </p:nvSpPr>
        <p:spPr>
          <a:xfrm>
            <a:off x="6513873" y="4531242"/>
            <a:ext cx="5319253" cy="1107996"/>
          </a:xfrm>
          <a:prstGeom prst="rect">
            <a:avLst/>
          </a:prstGeom>
          <a:noFill/>
        </p:spPr>
        <p:txBody>
          <a:bodyPr wrap="square" rtlCol="0">
            <a:spAutoFit/>
          </a:bodyPr>
          <a:lstStyle/>
          <a:p>
            <a:endParaRPr lang="en-US" b="0" i="0" dirty="0">
              <a:solidFill>
                <a:srgbClr val="000000"/>
              </a:solidFill>
              <a:effectLst/>
              <a:highlight>
                <a:srgbClr val="FFFFFF"/>
              </a:highlight>
              <a:latin typeface="Helvetica Neue"/>
            </a:endParaRPr>
          </a:p>
          <a:p>
            <a:pPr marL="342900" indent="-342900">
              <a:buFont typeface="Wingdings" panose="05000000000000000000" pitchFamily="2" charset="2"/>
              <a:buChar char="§"/>
            </a:pPr>
            <a:r>
              <a:rPr lang="en-IN" sz="2400" b="1" dirty="0">
                <a:solidFill>
                  <a:srgbClr val="002060"/>
                </a:solidFill>
              </a:rPr>
              <a:t>Patients at a risk of heart disease achieve more rate.</a:t>
            </a:r>
          </a:p>
        </p:txBody>
      </p:sp>
      <p:pic>
        <p:nvPicPr>
          <p:cNvPr id="14" name="Picture 13">
            <a:extLst>
              <a:ext uri="{FF2B5EF4-FFF2-40B4-BE49-F238E27FC236}">
                <a16:creationId xmlns:a16="http://schemas.microsoft.com/office/drawing/2014/main" id="{39ED5CF2-259B-AC7B-FCD1-B79E96211963}"/>
              </a:ext>
            </a:extLst>
          </p:cNvPr>
          <p:cNvPicPr>
            <a:picLocks noChangeAspect="1"/>
          </p:cNvPicPr>
          <p:nvPr/>
        </p:nvPicPr>
        <p:blipFill>
          <a:blip r:embed="rId9"/>
          <a:stretch>
            <a:fillRect/>
          </a:stretch>
        </p:blipFill>
        <p:spPr>
          <a:xfrm>
            <a:off x="7362825" y="707885"/>
            <a:ext cx="4642362" cy="3362669"/>
          </a:xfrm>
          <a:prstGeom prst="rect">
            <a:avLst/>
          </a:prstGeom>
        </p:spPr>
      </p:pic>
      <p:sp>
        <p:nvSpPr>
          <p:cNvPr id="3" name="Rectangle: Rounded Corners 2">
            <a:extLst>
              <a:ext uri="{FF2B5EF4-FFF2-40B4-BE49-F238E27FC236}">
                <a16:creationId xmlns:a16="http://schemas.microsoft.com/office/drawing/2014/main" id="{A14016F1-B857-6F4C-9A7E-66A5621189AF}"/>
              </a:ext>
            </a:extLst>
          </p:cNvPr>
          <p:cNvSpPr/>
          <p:nvPr/>
        </p:nvSpPr>
        <p:spPr>
          <a:xfrm>
            <a:off x="2952212" y="88453"/>
            <a:ext cx="6045150" cy="619432"/>
          </a:xfrm>
          <a:prstGeom prst="roundRect">
            <a:avLst>
              <a:gd name="adj" fmla="val 50000"/>
            </a:avLst>
          </a:prstGeom>
        </p:spPr>
        <p:style>
          <a:lnRef idx="3">
            <a:schemeClr val="lt1"/>
          </a:lnRef>
          <a:fillRef idx="1">
            <a:schemeClr val="accent2"/>
          </a:fillRef>
          <a:effectRef idx="1">
            <a:schemeClr val="accent2"/>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a:t>
            </a:r>
            <a:r>
              <a:rPr lang="en-US" sz="4000" b="1" dirty="0">
                <a:solidFill>
                  <a:schemeClr val="bg1"/>
                </a:solidFill>
              </a:rPr>
              <a:t>Exploratory data Analysis</a:t>
            </a:r>
            <a:endParaRPr lang="en-IN" sz="4000" dirty="0">
              <a:solidFill>
                <a:schemeClr val="bg1"/>
              </a:solidFill>
            </a:endParaRPr>
          </a:p>
        </p:txBody>
      </p:sp>
      <p:pic>
        <p:nvPicPr>
          <p:cNvPr id="29" name="Audio 28">
            <a:hlinkClick r:id="" action="ppaction://media"/>
            <a:extLst>
              <a:ext uri="{FF2B5EF4-FFF2-40B4-BE49-F238E27FC236}">
                <a16:creationId xmlns:a16="http://schemas.microsoft.com/office/drawing/2014/main" id="{229A0415-5265-4D86-FD0A-A4179009F7BA}"/>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063971669"/>
      </p:ext>
    </p:extLst>
  </p:cSld>
  <p:clrMapOvr>
    <a:masterClrMapping/>
  </p:clrMapOvr>
  <mc:AlternateContent xmlns:mc="http://schemas.openxmlformats.org/markup-compatibility/2006">
    <mc:Choice xmlns:p14="http://schemas.microsoft.com/office/powerpoint/2010/main" Requires="p14">
      <p:transition spd="slow" p14:dur="2000" advTm="38025"/>
    </mc:Choice>
    <mc:Fallback>
      <p:transition spd="slow" advTm="38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29"/>
                </p:tgtEl>
              </p:cMediaNode>
            </p:audio>
          </p:childTnLst>
        </p:cTn>
      </p:par>
    </p:tnLst>
    <p:bldLst>
      <p:bldP spid="5"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CE2B9719-52CE-B8CA-BA0F-6AA2A5421E8F}"/>
              </a:ext>
            </a:extLst>
          </p:cNvPr>
          <p:cNvSpPr txBox="1"/>
          <p:nvPr/>
        </p:nvSpPr>
        <p:spPr>
          <a:xfrm>
            <a:off x="572111" y="1571122"/>
            <a:ext cx="5914104" cy="1938992"/>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solidFill>
                  <a:srgbClr val="002060"/>
                </a:solidFill>
              </a:rPr>
              <a:t>Non-Diabetic patients are more at a Risk of Heart disease.</a:t>
            </a:r>
          </a:p>
          <a:p>
            <a:pPr marL="342900" indent="-342900">
              <a:buFont typeface="Wingdings" panose="05000000000000000000" pitchFamily="2" charset="2"/>
              <a:buChar char="§"/>
            </a:pPr>
            <a:r>
              <a:rPr lang="en-US" sz="2400" b="1" dirty="0">
                <a:solidFill>
                  <a:srgbClr val="002060"/>
                </a:solidFill>
              </a:rPr>
              <a:t>It might be due to as Diabetic patients are already on a controlled diet, so their risk of Heart Disease is Low.</a:t>
            </a:r>
            <a:endParaRPr lang="en-IN" sz="2400" b="1" dirty="0">
              <a:solidFill>
                <a:srgbClr val="002060"/>
              </a:solidFill>
            </a:endParaRPr>
          </a:p>
        </p:txBody>
      </p:sp>
      <p:sp>
        <p:nvSpPr>
          <p:cNvPr id="12" name="TextBox 11">
            <a:extLst>
              <a:ext uri="{FF2B5EF4-FFF2-40B4-BE49-F238E27FC236}">
                <a16:creationId xmlns:a16="http://schemas.microsoft.com/office/drawing/2014/main" id="{E760ABB7-289C-1DB1-8ED9-225214B87527}"/>
              </a:ext>
            </a:extLst>
          </p:cNvPr>
          <p:cNvSpPr txBox="1"/>
          <p:nvPr/>
        </p:nvSpPr>
        <p:spPr>
          <a:xfrm>
            <a:off x="7432496" y="4243297"/>
            <a:ext cx="4410459" cy="2215991"/>
          </a:xfrm>
          <a:prstGeom prst="rect">
            <a:avLst/>
          </a:prstGeom>
          <a:noFill/>
        </p:spPr>
        <p:txBody>
          <a:bodyPr wrap="square" rtlCol="0">
            <a:spAutoFit/>
          </a:bodyPr>
          <a:lstStyle/>
          <a:p>
            <a:endParaRPr lang="en-US" b="0" i="0" dirty="0">
              <a:solidFill>
                <a:srgbClr val="000000"/>
              </a:solidFill>
              <a:effectLst/>
              <a:highlight>
                <a:srgbClr val="FFFFFF"/>
              </a:highlight>
              <a:latin typeface="Helvetica Neue"/>
            </a:endParaRPr>
          </a:p>
          <a:p>
            <a:pPr marL="342900" indent="-342900">
              <a:buFont typeface="Wingdings" panose="05000000000000000000" pitchFamily="2" charset="2"/>
              <a:buChar char="§"/>
            </a:pPr>
            <a:r>
              <a:rPr lang="en-US" sz="2400" b="1" dirty="0">
                <a:solidFill>
                  <a:srgbClr val="002060"/>
                </a:solidFill>
              </a:rPr>
              <a:t>Female has lower resting Bloop Pressure as compared to men.</a:t>
            </a:r>
          </a:p>
          <a:p>
            <a:pPr marL="342900" indent="-342900">
              <a:buFont typeface="Wingdings" panose="05000000000000000000" pitchFamily="2" charset="2"/>
              <a:buChar char="§"/>
            </a:pPr>
            <a:r>
              <a:rPr lang="en-US" sz="2400" b="1" dirty="0">
                <a:solidFill>
                  <a:srgbClr val="002060"/>
                </a:solidFill>
              </a:rPr>
              <a:t>For female it is around 120 and for male it is around 140.</a:t>
            </a:r>
            <a:endParaRPr lang="en-IN" sz="2400" b="1" dirty="0">
              <a:solidFill>
                <a:srgbClr val="002060"/>
              </a:solidFill>
            </a:endParaRPr>
          </a:p>
        </p:txBody>
      </p:sp>
      <p:pic>
        <p:nvPicPr>
          <p:cNvPr id="8" name="Picture 7">
            <a:extLst>
              <a:ext uri="{FF2B5EF4-FFF2-40B4-BE49-F238E27FC236}">
                <a16:creationId xmlns:a16="http://schemas.microsoft.com/office/drawing/2014/main" id="{91404712-3A48-50BA-CAFC-F12EFA64CC45}"/>
              </a:ext>
            </a:extLst>
          </p:cNvPr>
          <p:cNvPicPr>
            <a:picLocks noChangeAspect="1"/>
          </p:cNvPicPr>
          <p:nvPr/>
        </p:nvPicPr>
        <p:blipFill>
          <a:blip r:embed="rId8"/>
          <a:stretch>
            <a:fillRect/>
          </a:stretch>
        </p:blipFill>
        <p:spPr>
          <a:xfrm>
            <a:off x="6486218" y="906942"/>
            <a:ext cx="5198038" cy="2927639"/>
          </a:xfrm>
          <a:prstGeom prst="rect">
            <a:avLst/>
          </a:prstGeom>
        </p:spPr>
      </p:pic>
      <p:pic>
        <p:nvPicPr>
          <p:cNvPr id="10" name="Picture 9">
            <a:extLst>
              <a:ext uri="{FF2B5EF4-FFF2-40B4-BE49-F238E27FC236}">
                <a16:creationId xmlns:a16="http://schemas.microsoft.com/office/drawing/2014/main" id="{0AC6A982-9370-6109-64BF-CDBE03F15E3B}"/>
              </a:ext>
            </a:extLst>
          </p:cNvPr>
          <p:cNvPicPr>
            <a:picLocks noChangeAspect="1"/>
          </p:cNvPicPr>
          <p:nvPr/>
        </p:nvPicPr>
        <p:blipFill>
          <a:blip r:embed="rId9"/>
          <a:stretch>
            <a:fillRect/>
          </a:stretch>
        </p:blipFill>
        <p:spPr>
          <a:xfrm>
            <a:off x="139802" y="3992072"/>
            <a:ext cx="6585463" cy="2718443"/>
          </a:xfrm>
          <a:prstGeom prst="rect">
            <a:avLst/>
          </a:prstGeom>
        </p:spPr>
      </p:pic>
      <p:sp>
        <p:nvSpPr>
          <p:cNvPr id="3" name="Rectangle: Rounded Corners 2">
            <a:extLst>
              <a:ext uri="{FF2B5EF4-FFF2-40B4-BE49-F238E27FC236}">
                <a16:creationId xmlns:a16="http://schemas.microsoft.com/office/drawing/2014/main" id="{2EAB4108-E270-B7BA-1B00-4FD2F66CBC40}"/>
              </a:ext>
            </a:extLst>
          </p:cNvPr>
          <p:cNvSpPr/>
          <p:nvPr/>
        </p:nvSpPr>
        <p:spPr>
          <a:xfrm>
            <a:off x="2952212" y="88453"/>
            <a:ext cx="6045150" cy="619432"/>
          </a:xfrm>
          <a:prstGeom prst="roundRect">
            <a:avLst>
              <a:gd name="adj" fmla="val 50000"/>
            </a:avLst>
          </a:prstGeom>
        </p:spPr>
        <p:style>
          <a:lnRef idx="3">
            <a:schemeClr val="lt1"/>
          </a:lnRef>
          <a:fillRef idx="1">
            <a:schemeClr val="accent2"/>
          </a:fillRef>
          <a:effectRef idx="1">
            <a:schemeClr val="accent2"/>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a:t>
            </a:r>
            <a:r>
              <a:rPr lang="en-US" sz="4000" b="1" dirty="0">
                <a:solidFill>
                  <a:schemeClr val="bg1"/>
                </a:solidFill>
              </a:rPr>
              <a:t>Exploratory data Analysis</a:t>
            </a:r>
            <a:endParaRPr lang="en-IN" sz="4000" dirty="0">
              <a:solidFill>
                <a:schemeClr val="bg1"/>
              </a:solidFill>
            </a:endParaRPr>
          </a:p>
        </p:txBody>
      </p:sp>
      <p:pic>
        <p:nvPicPr>
          <p:cNvPr id="24" name="Audio 23">
            <a:hlinkClick r:id="" action="ppaction://media"/>
            <a:extLst>
              <a:ext uri="{FF2B5EF4-FFF2-40B4-BE49-F238E27FC236}">
                <a16:creationId xmlns:a16="http://schemas.microsoft.com/office/drawing/2014/main" id="{25ED64DA-E089-D63C-E064-29135F6E7526}"/>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998327281"/>
      </p:ext>
    </p:extLst>
  </p:cSld>
  <p:clrMapOvr>
    <a:masterClrMapping/>
  </p:clrMapOvr>
  <mc:AlternateContent xmlns:mc="http://schemas.openxmlformats.org/markup-compatibility/2006">
    <mc:Choice xmlns:p14="http://schemas.microsoft.com/office/powerpoint/2010/main" Requires="p14">
      <p:transition spd="slow" p14:dur="2000" advTm="31478"/>
    </mc:Choice>
    <mc:Fallback>
      <p:transition spd="slow" advTm="31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4"/>
                </p:tgtEl>
              </p:cMediaNode>
            </p:audio>
          </p:childTnLst>
        </p:cTn>
      </p:par>
    </p:tnLst>
    <p:bldLst>
      <p:bldP spid="5"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99895-7CC1-2D02-4DB1-B667320D88E9}"/>
              </a:ext>
            </a:extLst>
          </p:cNvPr>
          <p:cNvSpPr/>
          <p:nvPr/>
        </p:nvSpPr>
        <p:spPr>
          <a:xfrm>
            <a:off x="1493996" y="5263071"/>
            <a:ext cx="1019742" cy="10197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Rounded Corners 5">
            <a:extLst>
              <a:ext uri="{FF2B5EF4-FFF2-40B4-BE49-F238E27FC236}">
                <a16:creationId xmlns:a16="http://schemas.microsoft.com/office/drawing/2014/main" id="{D3CC65A4-B289-19EF-F994-9BEC5E7AE17D}"/>
              </a:ext>
            </a:extLst>
          </p:cNvPr>
          <p:cNvSpPr/>
          <p:nvPr/>
        </p:nvSpPr>
        <p:spPr>
          <a:xfrm>
            <a:off x="2480257" y="1264997"/>
            <a:ext cx="8533017" cy="950493"/>
          </a:xfrm>
          <a:prstGeom prst="roundRect">
            <a:avLst/>
          </a:prstGeom>
          <a:solidFill>
            <a:srgbClr val="EC711E"/>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Wingdings" panose="05000000000000000000" pitchFamily="2" charset="2"/>
              <a:buChar char="§"/>
            </a:pPr>
            <a:r>
              <a:rPr lang="en-US" dirty="0">
                <a:solidFill>
                  <a:schemeClr val="bg1"/>
                </a:solidFill>
              </a:rPr>
              <a:t>Data is cleaned for any Anomalies present in the dataset.</a:t>
            </a:r>
          </a:p>
          <a:p>
            <a:pPr marL="285750" indent="-285750">
              <a:buFont typeface="Wingdings" panose="05000000000000000000" pitchFamily="2" charset="2"/>
              <a:buChar char="§"/>
            </a:pPr>
            <a:r>
              <a:rPr lang="en-IN" dirty="0">
                <a:solidFill>
                  <a:schemeClr val="bg1"/>
                </a:solidFill>
              </a:rPr>
              <a:t>Null values, Outlier Treatment, incorrect Datatype mapping were all done using          Appropriate methods.</a:t>
            </a:r>
          </a:p>
        </p:txBody>
      </p:sp>
      <p:sp>
        <p:nvSpPr>
          <p:cNvPr id="7" name="Rectangle: Rounded Corners 6">
            <a:extLst>
              <a:ext uri="{FF2B5EF4-FFF2-40B4-BE49-F238E27FC236}">
                <a16:creationId xmlns:a16="http://schemas.microsoft.com/office/drawing/2014/main" id="{3F6FD568-4658-AEA0-86C7-BF5AE7364DAA}"/>
              </a:ext>
            </a:extLst>
          </p:cNvPr>
          <p:cNvSpPr/>
          <p:nvPr/>
        </p:nvSpPr>
        <p:spPr>
          <a:xfrm>
            <a:off x="2513733" y="2570110"/>
            <a:ext cx="8466064" cy="819387"/>
          </a:xfrm>
          <a:prstGeom prst="roundRect">
            <a:avLst/>
          </a:prstGeom>
          <a:solidFill>
            <a:srgbClr val="979797"/>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dirty="0"/>
              <a:t>All the Categorical columns were Encoded using Dummy Encoding.</a:t>
            </a:r>
          </a:p>
          <a:p>
            <a:pPr marL="285750" indent="-285750">
              <a:buFont typeface="Wingdings" panose="05000000000000000000" pitchFamily="2" charset="2"/>
              <a:buChar char="§"/>
            </a:pPr>
            <a:r>
              <a:rPr lang="en-US" dirty="0"/>
              <a:t>Model building Algorithm can’t handle Categorical data, so we need to convert into encoded integers.</a:t>
            </a:r>
            <a:endParaRPr lang="en-IN" dirty="0"/>
          </a:p>
        </p:txBody>
      </p:sp>
      <p:sp>
        <p:nvSpPr>
          <p:cNvPr id="8" name="Rectangle: Rounded Corners 7">
            <a:extLst>
              <a:ext uri="{FF2B5EF4-FFF2-40B4-BE49-F238E27FC236}">
                <a16:creationId xmlns:a16="http://schemas.microsoft.com/office/drawing/2014/main" id="{341352B5-5ED1-90C4-5DAD-C83BF05AEC07}"/>
              </a:ext>
            </a:extLst>
          </p:cNvPr>
          <p:cNvSpPr/>
          <p:nvPr/>
        </p:nvSpPr>
        <p:spPr>
          <a:xfrm>
            <a:off x="2547211" y="3760079"/>
            <a:ext cx="8466063" cy="667369"/>
          </a:xfrm>
          <a:prstGeom prst="roundRect">
            <a:avLst/>
          </a:prstGeom>
          <a:solidFill>
            <a:srgbClr val="FFC61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dirty="0"/>
              <a:t>Features are Transformed (Scaled) using Standard Scalar.</a:t>
            </a:r>
            <a:endParaRPr lang="en-IN" dirty="0"/>
          </a:p>
        </p:txBody>
      </p:sp>
      <p:sp>
        <p:nvSpPr>
          <p:cNvPr id="9" name="Rectangle: Rounded Corners 8">
            <a:extLst>
              <a:ext uri="{FF2B5EF4-FFF2-40B4-BE49-F238E27FC236}">
                <a16:creationId xmlns:a16="http://schemas.microsoft.com/office/drawing/2014/main" id="{A73F1F54-C592-B674-3B19-F7097481E381}"/>
              </a:ext>
            </a:extLst>
          </p:cNvPr>
          <p:cNvSpPr/>
          <p:nvPr/>
        </p:nvSpPr>
        <p:spPr>
          <a:xfrm>
            <a:off x="2580690" y="4840408"/>
            <a:ext cx="8466063" cy="639430"/>
          </a:xfrm>
          <a:prstGeom prst="roundRect">
            <a:avLst/>
          </a:prstGeom>
          <a:solidFill>
            <a:srgbClr val="4A91D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dirty="0"/>
              <a:t>Train – Test split is done using the 70 : 30 ratio.</a:t>
            </a:r>
            <a:endParaRPr lang="en-IN" dirty="0"/>
          </a:p>
        </p:txBody>
      </p:sp>
      <p:graphicFrame>
        <p:nvGraphicFramePr>
          <p:cNvPr id="15" name="Diagram 14">
            <a:extLst>
              <a:ext uri="{FF2B5EF4-FFF2-40B4-BE49-F238E27FC236}">
                <a16:creationId xmlns:a16="http://schemas.microsoft.com/office/drawing/2014/main" id="{45EE6E2C-C3C4-F0BF-A28A-6BCF5F100159}"/>
              </a:ext>
            </a:extLst>
          </p:cNvPr>
          <p:cNvGraphicFramePr/>
          <p:nvPr>
            <p:extLst>
              <p:ext uri="{D42A27DB-BD31-4B8C-83A1-F6EECF244321}">
                <p14:modId xmlns:p14="http://schemas.microsoft.com/office/powerpoint/2010/main" val="1885224005"/>
              </p:ext>
            </p:extLst>
          </p:nvPr>
        </p:nvGraphicFramePr>
        <p:xfrm>
          <a:off x="405335" y="1268361"/>
          <a:ext cx="1408717" cy="54342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Rectangle: Rounded Corners 15">
            <a:extLst>
              <a:ext uri="{FF2B5EF4-FFF2-40B4-BE49-F238E27FC236}">
                <a16:creationId xmlns:a16="http://schemas.microsoft.com/office/drawing/2014/main" id="{E7140943-7D65-ECDC-E4B6-84698BEB5BF3}"/>
              </a:ext>
            </a:extLst>
          </p:cNvPr>
          <p:cNvSpPr/>
          <p:nvPr/>
        </p:nvSpPr>
        <p:spPr>
          <a:xfrm>
            <a:off x="2513738" y="5906487"/>
            <a:ext cx="8533015" cy="739972"/>
          </a:xfrm>
          <a:prstGeom prst="roundRect">
            <a:avLst/>
          </a:prstGeom>
          <a:solidFill>
            <a:srgbClr val="74B34C"/>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dirty="0"/>
              <a:t>Built various models and checked Accuracy against the Test data.</a:t>
            </a:r>
          </a:p>
          <a:p>
            <a:pPr marL="285750" indent="-285750">
              <a:buFont typeface="Wingdings" panose="05000000000000000000" pitchFamily="2" charset="2"/>
              <a:buChar char="§"/>
            </a:pPr>
            <a:r>
              <a:rPr lang="en-IN" dirty="0"/>
              <a:t>Done Hyper-parameter Tuning to get Better Accuracy and Generalized models.</a:t>
            </a:r>
          </a:p>
        </p:txBody>
      </p:sp>
      <p:sp>
        <p:nvSpPr>
          <p:cNvPr id="3" name="Rectangle: Rounded Corners 2">
            <a:extLst>
              <a:ext uri="{FF2B5EF4-FFF2-40B4-BE49-F238E27FC236}">
                <a16:creationId xmlns:a16="http://schemas.microsoft.com/office/drawing/2014/main" id="{22CB4AAC-E8AB-2A68-1ECA-488F1B02388D}"/>
              </a:ext>
            </a:extLst>
          </p:cNvPr>
          <p:cNvSpPr/>
          <p:nvPr/>
        </p:nvSpPr>
        <p:spPr>
          <a:xfrm>
            <a:off x="3923070" y="91372"/>
            <a:ext cx="6225695" cy="739971"/>
          </a:xfrm>
          <a:prstGeom prst="roundRect">
            <a:avLst>
              <a:gd name="adj" fmla="val 50000"/>
            </a:avLst>
          </a:prstGeom>
          <a:scene3d>
            <a:camera prst="orthographicFront"/>
            <a:lightRig rig="threePt" dir="t"/>
          </a:scene3d>
          <a:sp3d>
            <a:bevelT/>
          </a:sp3d>
        </p:spPr>
        <p:style>
          <a:lnRef idx="3">
            <a:schemeClr val="lt1"/>
          </a:lnRef>
          <a:fillRef idx="1">
            <a:schemeClr val="accent2"/>
          </a:fillRef>
          <a:effectRef idx="1">
            <a:schemeClr val="accent2"/>
          </a:effectRef>
          <a:fontRef idx="minor">
            <a:schemeClr val="lt1"/>
          </a:fontRef>
        </p:style>
        <p:txBody>
          <a:bodyPr rtlCol="0" anchor="ctr">
            <a:sp3d extrusionH="57150">
              <a:bevelT w="38100" h="38100"/>
            </a:sp3d>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Modelling Approach Used</a:t>
            </a:r>
            <a:endParaRPr lang="en-IN"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3" name="Audio 32">
            <a:hlinkClick r:id="" action="ppaction://media"/>
            <a:extLst>
              <a:ext uri="{FF2B5EF4-FFF2-40B4-BE49-F238E27FC236}">
                <a16:creationId xmlns:a16="http://schemas.microsoft.com/office/drawing/2014/main" id="{1F8FCA2C-C79C-321C-475E-5ECEB3A988DC}"/>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83172940"/>
      </p:ext>
    </p:extLst>
  </p:cSld>
  <p:clrMapOvr>
    <a:masterClrMapping/>
  </p:clrMapOvr>
  <mc:AlternateContent xmlns:mc="http://schemas.openxmlformats.org/markup-compatibility/2006">
    <mc:Choice xmlns:p14="http://schemas.microsoft.com/office/powerpoint/2010/main" Requires="p14">
      <p:transition spd="slow" p14:dur="2000" advTm="44458"/>
    </mc:Choice>
    <mc:Fallback>
      <p:transition spd="slow" advTm="44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33"/>
                </p:tgtEl>
              </p:cMediaNode>
            </p:audio>
          </p:childTnLst>
        </p:cTn>
      </p:par>
    </p:tnLst>
    <p:bldLst>
      <p:bldP spid="6" grpId="0" animBg="1"/>
      <p:bldP spid="7" grpId="0" animBg="1"/>
      <p:bldP spid="8" grpId="0" animBg="1"/>
      <p:bldP spid="9" grpId="0" animBg="1"/>
      <p:bldGraphic spid="15" grpId="0">
        <p:bldAsOne/>
      </p:bldGraphic>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35BA3C-EA50-2E87-C398-9E00BBD670FB}"/>
              </a:ext>
            </a:extLst>
          </p:cNvPr>
          <p:cNvPicPr>
            <a:picLocks noChangeAspect="1"/>
          </p:cNvPicPr>
          <p:nvPr/>
        </p:nvPicPr>
        <p:blipFill>
          <a:blip r:embed="rId5"/>
          <a:stretch>
            <a:fillRect/>
          </a:stretch>
        </p:blipFill>
        <p:spPr>
          <a:xfrm>
            <a:off x="209703" y="1020163"/>
            <a:ext cx="5438929" cy="5471806"/>
          </a:xfrm>
          <a:prstGeom prst="rect">
            <a:avLst/>
          </a:prstGeom>
        </p:spPr>
      </p:pic>
      <p:grpSp>
        <p:nvGrpSpPr>
          <p:cNvPr id="11" name="Group 10">
            <a:extLst>
              <a:ext uri="{FF2B5EF4-FFF2-40B4-BE49-F238E27FC236}">
                <a16:creationId xmlns:a16="http://schemas.microsoft.com/office/drawing/2014/main" id="{994A47E8-31CD-170E-5D59-3CD6F9BD4371}"/>
              </a:ext>
            </a:extLst>
          </p:cNvPr>
          <p:cNvGrpSpPr/>
          <p:nvPr/>
        </p:nvGrpSpPr>
        <p:grpSpPr>
          <a:xfrm>
            <a:off x="5869857" y="1020163"/>
            <a:ext cx="4229408" cy="3039585"/>
            <a:chOff x="6359934" y="2531949"/>
            <a:chExt cx="3609975" cy="1995642"/>
          </a:xfrm>
        </p:grpSpPr>
        <p:pic>
          <p:nvPicPr>
            <p:cNvPr id="8" name="Picture 7">
              <a:extLst>
                <a:ext uri="{FF2B5EF4-FFF2-40B4-BE49-F238E27FC236}">
                  <a16:creationId xmlns:a16="http://schemas.microsoft.com/office/drawing/2014/main" id="{B8B2F2B6-BEE2-DB67-0B0B-C095F9B477FE}"/>
                </a:ext>
              </a:extLst>
            </p:cNvPr>
            <p:cNvPicPr>
              <a:picLocks noChangeAspect="1"/>
            </p:cNvPicPr>
            <p:nvPr/>
          </p:nvPicPr>
          <p:blipFill>
            <a:blip r:embed="rId6"/>
            <a:stretch>
              <a:fillRect/>
            </a:stretch>
          </p:blipFill>
          <p:spPr>
            <a:xfrm>
              <a:off x="6398034" y="2984541"/>
              <a:ext cx="3571875" cy="1543050"/>
            </a:xfrm>
            <a:prstGeom prst="rect">
              <a:avLst/>
            </a:prstGeom>
          </p:spPr>
        </p:pic>
        <p:pic>
          <p:nvPicPr>
            <p:cNvPr id="10" name="Picture 9">
              <a:extLst>
                <a:ext uri="{FF2B5EF4-FFF2-40B4-BE49-F238E27FC236}">
                  <a16:creationId xmlns:a16="http://schemas.microsoft.com/office/drawing/2014/main" id="{591D580F-8052-184B-730E-8C5FD962E0AB}"/>
                </a:ext>
              </a:extLst>
            </p:cNvPr>
            <p:cNvPicPr>
              <a:picLocks noChangeAspect="1"/>
            </p:cNvPicPr>
            <p:nvPr/>
          </p:nvPicPr>
          <p:blipFill>
            <a:blip r:embed="rId7"/>
            <a:stretch>
              <a:fillRect/>
            </a:stretch>
          </p:blipFill>
          <p:spPr>
            <a:xfrm>
              <a:off x="6359934" y="2531949"/>
              <a:ext cx="3609975" cy="371475"/>
            </a:xfrm>
            <a:prstGeom prst="rect">
              <a:avLst/>
            </a:prstGeom>
          </p:spPr>
        </p:pic>
      </p:grpSp>
      <p:sp>
        <p:nvSpPr>
          <p:cNvPr id="12" name="Rectangle: Rounded Corners 11">
            <a:extLst>
              <a:ext uri="{FF2B5EF4-FFF2-40B4-BE49-F238E27FC236}">
                <a16:creationId xmlns:a16="http://schemas.microsoft.com/office/drawing/2014/main" id="{C5EFFF31-9EF8-9895-95C4-B41DC32AE49C}"/>
              </a:ext>
            </a:extLst>
          </p:cNvPr>
          <p:cNvSpPr/>
          <p:nvPr/>
        </p:nvSpPr>
        <p:spPr>
          <a:xfrm>
            <a:off x="2891920" y="185457"/>
            <a:ext cx="6045150" cy="619432"/>
          </a:xfrm>
          <a:prstGeom prst="roundRect">
            <a:avLst>
              <a:gd name="adj" fmla="val 50000"/>
            </a:avLst>
          </a:prstGeom>
          <a:scene3d>
            <a:camera prst="orthographicFront"/>
            <a:lightRig rig="threePt" dir="t"/>
          </a:scene3d>
          <a:sp3d>
            <a:bevelT/>
          </a:sp3d>
        </p:spPr>
        <p:style>
          <a:lnRef idx="3">
            <a:schemeClr val="lt1"/>
          </a:lnRef>
          <a:fillRef idx="1">
            <a:schemeClr val="accent2"/>
          </a:fillRef>
          <a:effectRef idx="1">
            <a:schemeClr val="accent2"/>
          </a:effectRef>
          <a:fontRef idx="minor">
            <a:schemeClr val="lt1"/>
          </a:fontRef>
        </p:style>
        <p:txBody>
          <a:bodyPr rtlCol="0" anchor="ctr">
            <a:sp3d extrusionH="57150">
              <a:bevelT w="38100" h="38100"/>
            </a:sp3d>
          </a:bodyPr>
          <a:lstStyle/>
          <a:p>
            <a:pPr algn="ctr"/>
            <a:r>
              <a:rPr lang="en-US" sz="4000" b="1" dirty="0">
                <a:solidFill>
                  <a:schemeClr val="accent2">
                    <a:lumMod val="50000"/>
                  </a:schemeClr>
                </a:solidFill>
              </a:rPr>
              <a:t> </a:t>
            </a:r>
            <a:r>
              <a:rPr lang="en-US" sz="4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Model Comparison</a:t>
            </a:r>
            <a:endParaRPr lang="en-IN" sz="4000" dirty="0">
              <a:solidFill>
                <a:schemeClr val="bg1"/>
              </a:solidFill>
            </a:endParaRPr>
          </a:p>
        </p:txBody>
      </p:sp>
      <p:pic>
        <p:nvPicPr>
          <p:cNvPr id="35" name="Audio 34">
            <a:hlinkClick r:id="" action="ppaction://media"/>
            <a:extLst>
              <a:ext uri="{FF2B5EF4-FFF2-40B4-BE49-F238E27FC236}">
                <a16:creationId xmlns:a16="http://schemas.microsoft.com/office/drawing/2014/main" id="{6B4AA8E5-2757-94D2-DCB3-F542F109FDE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5487998"/>
      </p:ext>
    </p:extLst>
  </p:cSld>
  <p:clrMapOvr>
    <a:masterClrMapping/>
  </p:clrMapOvr>
  <mc:AlternateContent xmlns:mc="http://schemas.openxmlformats.org/markup-compatibility/2006">
    <mc:Choice xmlns:p14="http://schemas.microsoft.com/office/powerpoint/2010/main" Requires="p14">
      <p:transition spd="slow" p14:dur="2000" advTm="44470"/>
    </mc:Choice>
    <mc:Fallback>
      <p:transition spd="slow" advTm="44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10.xml><?xml version="1.0" encoding="utf-8"?>
<p:tagLst xmlns:a="http://schemas.openxmlformats.org/drawingml/2006/main" xmlns:r="http://schemas.openxmlformats.org/officeDocument/2006/relationships" xmlns:p="http://schemas.openxmlformats.org/presentationml/2006/main">
  <p:tag name="TIMING" val="|0.7|1.3"/>
</p:tagLst>
</file>

<file path=ppt/tags/tag11.xml><?xml version="1.0" encoding="utf-8"?>
<p:tagLst xmlns:a="http://schemas.openxmlformats.org/drawingml/2006/main" xmlns:r="http://schemas.openxmlformats.org/officeDocument/2006/relationships" xmlns:p="http://schemas.openxmlformats.org/presentationml/2006/main">
  <p:tag name="TIMING" val="|1.1|20.9"/>
</p:tagLst>
</file>

<file path=ppt/tags/tag12.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7|6.1"/>
</p:tagLst>
</file>

<file path=ppt/tags/tag4.xml><?xml version="1.0" encoding="utf-8"?>
<p:tagLst xmlns:a="http://schemas.openxmlformats.org/drawingml/2006/main" xmlns:r="http://schemas.openxmlformats.org/officeDocument/2006/relationships" xmlns:p="http://schemas.openxmlformats.org/presentationml/2006/main">
  <p:tag name="TIMING" val="|1.9|22.1|3.9"/>
</p:tagLst>
</file>

<file path=ppt/tags/tag5.xml><?xml version="1.0" encoding="utf-8"?>
<p:tagLst xmlns:a="http://schemas.openxmlformats.org/drawingml/2006/main" xmlns:r="http://schemas.openxmlformats.org/officeDocument/2006/relationships" xmlns:p="http://schemas.openxmlformats.org/presentationml/2006/main">
  <p:tag name="TIMING" val="|1.2|18.6|1"/>
</p:tagLst>
</file>

<file path=ppt/tags/tag6.xml><?xml version="1.0" encoding="utf-8"?>
<p:tagLst xmlns:a="http://schemas.openxmlformats.org/drawingml/2006/main" xmlns:r="http://schemas.openxmlformats.org/officeDocument/2006/relationships" xmlns:p="http://schemas.openxmlformats.org/presentationml/2006/main">
  <p:tag name="TIMING" val="|0.7|2.6|10.4|4.3|5.9|6.1"/>
</p:tagLst>
</file>

<file path=ppt/tags/tag7.xml><?xml version="1.0" encoding="utf-8"?>
<p:tagLst xmlns:a="http://schemas.openxmlformats.org/drawingml/2006/main" xmlns:r="http://schemas.openxmlformats.org/officeDocument/2006/relationships" xmlns:p="http://schemas.openxmlformats.org/presentationml/2006/main">
  <p:tag name="TIMING" val="|1.1|27.1|2.4"/>
</p:tagLst>
</file>

<file path=ppt/tags/tag8.xml><?xml version="1.0" encoding="utf-8"?>
<p:tagLst xmlns:a="http://schemas.openxmlformats.org/drawingml/2006/main" xmlns:r="http://schemas.openxmlformats.org/officeDocument/2006/relationships" xmlns:p="http://schemas.openxmlformats.org/presentationml/2006/main">
  <p:tag name="TIMING" val="|1.4"/>
</p:tagLst>
</file>

<file path=ppt/tags/tag9.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BA7D41-7EBD-45D7-AFB8-22EF4BFA6BA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9C9275B-1E7E-409A-9467-302622C468D2}">
  <ds:schemaRefs>
    <ds:schemaRef ds:uri="http://schemas.microsoft.com/sharepoint/v3/contenttype/forms"/>
  </ds:schemaRefs>
</ds:datastoreItem>
</file>

<file path=customXml/itemProps3.xml><?xml version="1.0" encoding="utf-8"?>
<ds:datastoreItem xmlns:ds="http://schemas.openxmlformats.org/officeDocument/2006/customXml" ds:itemID="{38E52988-C458-4121-9BF8-864CDB291D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Laboratory design</Template>
  <TotalTime>1022</TotalTime>
  <Words>1702</Words>
  <Application>Microsoft Office PowerPoint</Application>
  <PresentationFormat>Widescreen</PresentationFormat>
  <Paragraphs>141</Paragraphs>
  <Slides>15</Slides>
  <Notes>13</Notes>
  <HiddenSlides>0</HiddenSlides>
  <MMClips>15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ADLaM Display</vt:lpstr>
      <vt:lpstr>Arial</vt:lpstr>
      <vt:lpstr>Calibri</vt:lpstr>
      <vt:lpstr>Cambria</vt:lpstr>
      <vt:lpstr>Helvetica Neue</vt:lpstr>
      <vt:lpstr>HelveticaNeue Regular</vt:lpstr>
      <vt:lpstr>Times New Roman</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Shobha Kumari Choudhary</dc:creator>
  <cp:lastModifiedBy>Shobha Kumari Choudhary</cp:lastModifiedBy>
  <cp:revision>34</cp:revision>
  <dcterms:created xsi:type="dcterms:W3CDTF">2024-07-26T11:42:03Z</dcterms:created>
  <dcterms:modified xsi:type="dcterms:W3CDTF">2024-07-28T12:34:17Z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